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16"/>
  </p:notesMasterIdLst>
  <p:sldIdLst>
    <p:sldId id="401" r:id="rId2"/>
    <p:sldId id="343" r:id="rId3"/>
    <p:sldId id="344" r:id="rId4"/>
    <p:sldId id="345" r:id="rId5"/>
    <p:sldId id="363" r:id="rId6"/>
    <p:sldId id="349" r:id="rId7"/>
    <p:sldId id="350" r:id="rId8"/>
    <p:sldId id="352" r:id="rId9"/>
    <p:sldId id="354" r:id="rId10"/>
    <p:sldId id="355" r:id="rId11"/>
    <p:sldId id="357" r:id="rId12"/>
    <p:sldId id="359" r:id="rId13"/>
    <p:sldId id="360" r:id="rId14"/>
    <p:sldId id="361" r:id="rId15"/>
    <p:sldId id="256" r:id="rId16"/>
    <p:sldId id="281" r:id="rId17"/>
    <p:sldId id="257" r:id="rId18"/>
    <p:sldId id="322" r:id="rId19"/>
    <p:sldId id="283" r:id="rId20"/>
    <p:sldId id="416" r:id="rId21"/>
    <p:sldId id="258" r:id="rId22"/>
    <p:sldId id="259" r:id="rId23"/>
    <p:sldId id="287" r:id="rId24"/>
    <p:sldId id="414" r:id="rId25"/>
    <p:sldId id="260" r:id="rId26"/>
    <p:sldId id="261" r:id="rId27"/>
    <p:sldId id="262" r:id="rId28"/>
    <p:sldId id="291" r:id="rId29"/>
    <p:sldId id="412" r:id="rId30"/>
    <p:sldId id="413" r:id="rId31"/>
    <p:sldId id="415" r:id="rId32"/>
    <p:sldId id="421" r:id="rId33"/>
    <p:sldId id="340" r:id="rId34"/>
    <p:sldId id="341" r:id="rId35"/>
    <p:sldId id="342" r:id="rId36"/>
    <p:sldId id="406" r:id="rId37"/>
    <p:sldId id="303" r:id="rId38"/>
    <p:sldId id="304" r:id="rId39"/>
    <p:sldId id="306" r:id="rId40"/>
    <p:sldId id="324" r:id="rId41"/>
    <p:sldId id="325" r:id="rId42"/>
    <p:sldId id="327" r:id="rId43"/>
    <p:sldId id="270" r:id="rId44"/>
    <p:sldId id="271" r:id="rId45"/>
    <p:sldId id="328" r:id="rId46"/>
    <p:sldId id="272" r:id="rId47"/>
    <p:sldId id="310" r:id="rId48"/>
    <p:sldId id="408" r:id="rId49"/>
    <p:sldId id="273" r:id="rId50"/>
    <p:sldId id="274" r:id="rId51"/>
    <p:sldId id="419" r:id="rId52"/>
    <p:sldId id="330" r:id="rId53"/>
    <p:sldId id="329" r:id="rId54"/>
    <p:sldId id="275" r:id="rId55"/>
    <p:sldId id="407" r:id="rId56"/>
    <p:sldId id="313" r:id="rId57"/>
    <p:sldId id="314" r:id="rId58"/>
    <p:sldId id="333" r:id="rId59"/>
    <p:sldId id="334" r:id="rId60"/>
    <p:sldId id="335" r:id="rId61"/>
    <p:sldId id="336" r:id="rId62"/>
    <p:sldId id="337" r:id="rId63"/>
    <p:sldId id="417" r:id="rId64"/>
    <p:sldId id="338" r:id="rId65"/>
    <p:sldId id="418" r:id="rId66"/>
    <p:sldId id="276" r:id="rId67"/>
    <p:sldId id="315" r:id="rId68"/>
    <p:sldId id="316" r:id="rId69"/>
    <p:sldId id="277" r:id="rId70"/>
    <p:sldId id="317" r:id="rId71"/>
    <p:sldId id="278" r:id="rId72"/>
    <p:sldId id="318" r:id="rId73"/>
    <p:sldId id="279" r:id="rId74"/>
    <p:sldId id="280" r:id="rId75"/>
    <p:sldId id="319" r:id="rId76"/>
    <p:sldId id="424" r:id="rId77"/>
    <p:sldId id="425" r:id="rId78"/>
    <p:sldId id="426" r:id="rId79"/>
    <p:sldId id="427" r:id="rId80"/>
    <p:sldId id="428" r:id="rId81"/>
    <p:sldId id="429" r:id="rId82"/>
    <p:sldId id="430" r:id="rId83"/>
    <p:sldId id="431" r:id="rId84"/>
    <p:sldId id="432" r:id="rId85"/>
    <p:sldId id="433" r:id="rId86"/>
    <p:sldId id="434" r:id="rId87"/>
    <p:sldId id="435" r:id="rId88"/>
    <p:sldId id="436" r:id="rId89"/>
    <p:sldId id="437" r:id="rId90"/>
    <p:sldId id="438" r:id="rId91"/>
    <p:sldId id="439" r:id="rId92"/>
    <p:sldId id="460" r:id="rId93"/>
    <p:sldId id="461" r:id="rId94"/>
    <p:sldId id="462" r:id="rId95"/>
    <p:sldId id="463" r:id="rId96"/>
    <p:sldId id="464" r:id="rId97"/>
    <p:sldId id="465" r:id="rId98"/>
    <p:sldId id="466" r:id="rId99"/>
    <p:sldId id="467" r:id="rId100"/>
    <p:sldId id="468" r:id="rId101"/>
    <p:sldId id="469" r:id="rId102"/>
    <p:sldId id="470" r:id="rId103"/>
    <p:sldId id="471" r:id="rId104"/>
    <p:sldId id="472" r:id="rId105"/>
    <p:sldId id="473" r:id="rId106"/>
    <p:sldId id="474" r:id="rId107"/>
    <p:sldId id="458" r:id="rId108"/>
    <p:sldId id="459" r:id="rId109"/>
    <p:sldId id="320" r:id="rId110"/>
    <p:sldId id="339" r:id="rId111"/>
    <p:sldId id="321" r:id="rId112"/>
    <p:sldId id="456" r:id="rId113"/>
    <p:sldId id="457" r:id="rId114"/>
    <p:sldId id="420" r:id="rId11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882" autoAdjust="0"/>
    <p:restoredTop sz="94624" autoAdjust="0"/>
  </p:normalViewPr>
  <p:slideViewPr>
    <p:cSldViewPr>
      <p:cViewPr varScale="1">
        <p:scale>
          <a:sx n="69" d="100"/>
          <a:sy n="69" d="100"/>
        </p:scale>
        <p:origin x="-1392"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57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46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809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46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46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46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0AC366A-4436-44F6-8107-2F67AC314C2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3BBAF32-8496-42AE-ABD7-E9605E7FB319}" type="slidenum">
              <a:rPr lang="en-US" smtClean="0"/>
              <a:pPr/>
              <a:t>6</a:t>
            </a:fld>
            <a:endParaRPr lang="en-US"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r>
              <a:rPr lang="en-US" smtClean="0"/>
              <a:t>Wolf spider.Scamber acoss water surface when disturbed.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91331C6-5886-4FBE-9F04-2E3FAEFC7BE4}" type="slidenum">
              <a:rPr lang="en-US" smtClean="0"/>
              <a:pPr/>
              <a:t>27</a:t>
            </a:fld>
            <a:endParaRPr lang="en-US"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US" smtClean="0"/>
              <a:t>Male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8968B09-EB74-4343-992B-FFB8DB006ECE}" type="slidenum">
              <a:rPr lang="en-US" smtClean="0"/>
              <a:pPr/>
              <a:t>28</a:t>
            </a:fld>
            <a:endParaRPr lang="en-US"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r>
              <a:rPr lang="en-US" smtClean="0"/>
              <a:t>Mating pair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10AC366A-4436-44F6-8107-2F67AC314C26}" type="slidenum">
              <a:rPr lang="en-US" smtClean="0"/>
              <a:pPr>
                <a:defRPr/>
              </a:pPr>
              <a:t>89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DD8AA35-F172-4BC6-90EE-CFDDE87EC879}" type="slidenum">
              <a:rPr lang="en-US" smtClean="0"/>
              <a:pPr/>
              <a:t>111</a:t>
            </a:fld>
            <a:endParaRPr lang="en-US"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r>
              <a:rPr lang="en-US" smtClean="0"/>
              <a:t>Irrigated rice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C65039D-DABD-4E2D-8D69-23807B5C1CCB}"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173296A-A0A2-4F29-B1B5-89CDF5FB1961}"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530BEE2-D283-4618-B2C5-9A0D0B61B686}"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0338FFE-A668-4CAE-BF08-FCB2A5F608C1}"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121CB97-F368-4258-BECB-27DBCBCAB534}"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5ACFC40-DCD0-450F-9999-E527AE1DDD96}"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D0196A79-8596-492C-96D6-3C919C8434AC}"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5D463D1-F7A6-477F-B506-035D35D8EC31}"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1E3A6278-0071-48C8-A6D7-3E26C5CC8DF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94D03BB-AEF5-4643-ACA1-DD9A1C5340E2}"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1D581AAD-0E1E-45DD-9FDB-A6CE358E450A}"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069B651-1ED2-4E14-8EE1-E1B8937ED68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jpeg"/></Relationships>
</file>

<file path=ppt/slides/_rels/slide106.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www.google.co.in/imgres?imgurl=http://www.dbtbiopesticides.nic.in/writereaddata/11356477921_trichogramma-chilonis.jpg&amp;imgrefurl=http://www.dbtbiopesticides.nic.in/event/Eventcurrent.asp&amp;h=228&amp;w=416&amp;sz=34&amp;tbnid=Etyh9M2HaCUXiM:&amp;tbnh=69&amp;tbnw=125&amp;prev=/images?q=Trichogramma+chilonis&amp;hl=en&amp;usg=__vTgZdNgJOVXNKhBPa-bGv6CoCZY=&amp;ei=yAoaS-G6Loro7AOXovTSDw&amp;sa=X&amp;oi=image_result&amp;resnum=1&amp;ct=image&amp;ved=0CAoQ9QEwAA"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images.google.co.in/imgres?imgurl=http://cse.naro.affrc.go.jp/konishi/03Opius1.JPG&amp;imgrefurl=http://cse.naro.affrc.go.jp/konishi/e-opius.htm&amp;usg=__v9omhmIUcjaSMiYfjZXYQmWSRnU=&amp;h=282&amp;w=394&amp;sz=9&amp;hl=en&amp;start=1&amp;tbnid=Lr1P4tMMGM-rnM:&amp;tbnh=89&amp;tbnw=124&amp;prev=/images?q=Opius+sp&amp;gbv=2&amp;hl=en&amp;sa=G"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www.knowledgebank.irri.org/images/stories/factsheet-leaffolder-1.jp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8.jpeg"/><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7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jpeg"/></Relationships>
</file>

<file path=ppt/slides/_rels/slide7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jpeg"/></Relationships>
</file>

<file path=ppt/slides/_rels/slide82.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92.jpeg"/><Relationship Id="rId7" Type="http://schemas.openxmlformats.org/officeDocument/2006/relationships/image" Target="../media/image96.jpeg"/><Relationship Id="rId2" Type="http://schemas.openxmlformats.org/officeDocument/2006/relationships/image" Target="../media/image91.jpeg"/><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 Id="rId9" Type="http://schemas.openxmlformats.org/officeDocument/2006/relationships/image" Target="../media/image98.jpeg"/></Relationships>
</file>

<file path=ppt/slides/_rels/slide83.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hyperlink" Target="http://www.knowledgebank.irri.org/images/stories/leaf-folder.jpg" TargetMode="External"/><Relationship Id="rId7" Type="http://schemas.openxmlformats.org/officeDocument/2006/relationships/image" Target="../media/image101.jpeg"/><Relationship Id="rId2" Type="http://schemas.openxmlformats.org/officeDocument/2006/relationships/image" Target="../media/image99.jpeg"/><Relationship Id="rId1" Type="http://schemas.openxmlformats.org/officeDocument/2006/relationships/slideLayout" Target="../slideLayouts/slideLayout7.xml"/><Relationship Id="rId6" Type="http://schemas.openxmlformats.org/officeDocument/2006/relationships/image" Target="../media/image73.jpeg"/><Relationship Id="rId5" Type="http://schemas.openxmlformats.org/officeDocument/2006/relationships/hyperlink" Target="http://www.knowledgebank.irri.org/images/stories/factsheet-leaffolder-1.jpg" TargetMode="External"/><Relationship Id="rId4" Type="http://schemas.openxmlformats.org/officeDocument/2006/relationships/image" Target="../media/image100.jpeg"/></Relationships>
</file>

<file path=ppt/slides/_rels/slide8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7.xml"/><Relationship Id="rId5" Type="http://schemas.openxmlformats.org/officeDocument/2006/relationships/image" Target="../media/image112.jpeg"/><Relationship Id="rId4" Type="http://schemas.openxmlformats.org/officeDocument/2006/relationships/image" Target="../media/image111.jpeg"/></Relationships>
</file>

<file path=ppt/slides/_rels/slide88.xml.rels><?xml version="1.0" encoding="UTF-8" standalone="yes"?>
<Relationships xmlns="http://schemas.openxmlformats.org/package/2006/relationships"><Relationship Id="rId3" Type="http://schemas.openxmlformats.org/officeDocument/2006/relationships/image" Target="../media/image114.gif"/><Relationship Id="rId7" Type="http://schemas.openxmlformats.org/officeDocument/2006/relationships/image" Target="../media/image118.jpeg"/><Relationship Id="rId2" Type="http://schemas.openxmlformats.org/officeDocument/2006/relationships/image" Target="../media/image113.jpeg"/><Relationship Id="rId1" Type="http://schemas.openxmlformats.org/officeDocument/2006/relationships/slideLayout" Target="../slideLayouts/slideLayout7.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jpeg"/></Relationships>
</file>

<file path=ppt/slides/_rels/slide9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7.xml"/><Relationship Id="rId4" Type="http://schemas.openxmlformats.org/officeDocument/2006/relationships/image" Target="../media/image127.jpeg"/></Relationships>
</file>

<file path=ppt/slides/_rels/slide9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F:\plant health managmt\CHM Scheme 2014-15\2nd crop october onwards\paddy\4.11.2014\IMG-20141101-WA0008.jpg"/>
          <p:cNvPicPr>
            <a:picLocks noGrp="1" noChangeAspect="1" noChangeArrowheads="1"/>
          </p:cNvPicPr>
          <p:nvPr>
            <p:ph idx="1"/>
          </p:nvPr>
        </p:nvPicPr>
        <p:blipFill>
          <a:blip r:embed="rId2" cstate="print"/>
          <a:srcRect/>
          <a:stretch>
            <a:fillRect/>
          </a:stretch>
        </p:blipFill>
        <p:spPr bwMode="auto">
          <a:xfrm>
            <a:off x="304800" y="304800"/>
            <a:ext cx="8534400" cy="5715000"/>
          </a:xfrm>
          <a:prstGeom prst="rect">
            <a:avLst/>
          </a:prstGeom>
          <a:noFill/>
        </p:spPr>
      </p:pic>
      <p:sp>
        <p:nvSpPr>
          <p:cNvPr id="5" name="TextBox 4"/>
          <p:cNvSpPr txBox="1"/>
          <p:nvPr/>
        </p:nvSpPr>
        <p:spPr>
          <a:xfrm>
            <a:off x="228600" y="1600200"/>
            <a:ext cx="9360533" cy="2585323"/>
          </a:xfrm>
          <a:prstGeom prst="rect">
            <a:avLst/>
          </a:prstGeom>
          <a:noFill/>
        </p:spPr>
        <p:txBody>
          <a:bodyPr wrap="square" rtlCol="0">
            <a:spAutoFit/>
          </a:bodyPr>
          <a:lstStyle/>
          <a:p>
            <a:pPr algn="ctr"/>
            <a:r>
              <a:rPr lang="en-IN" sz="5400" b="1" dirty="0" smtClean="0">
                <a:solidFill>
                  <a:schemeClr val="bg1"/>
                </a:solidFill>
                <a:latin typeface="Book Antiqua" pitchFamily="18" charset="0"/>
              </a:rPr>
              <a:t>PEST CONTROL THROUGH </a:t>
            </a:r>
          </a:p>
          <a:p>
            <a:pPr algn="ctr"/>
            <a:r>
              <a:rPr lang="en-IN" sz="5400" b="1" dirty="0" smtClean="0">
                <a:solidFill>
                  <a:schemeClr val="bg1"/>
                </a:solidFill>
                <a:latin typeface="Book Antiqua" pitchFamily="18" charset="0"/>
              </a:rPr>
              <a:t>NATURAL ENEMIES </a:t>
            </a:r>
            <a:endParaRPr lang="en-IN" sz="5400" b="1" dirty="0">
              <a:solidFill>
                <a:schemeClr val="bg1"/>
              </a:solidFill>
              <a:latin typeface="Book Antiqua" pitchFamily="18" charset="0"/>
            </a:endParaRPr>
          </a:p>
        </p:txBody>
      </p:sp>
      <p:sp>
        <p:nvSpPr>
          <p:cNvPr id="6" name="TextBox 5"/>
          <p:cNvSpPr txBox="1"/>
          <p:nvPr/>
        </p:nvSpPr>
        <p:spPr>
          <a:xfrm>
            <a:off x="1600200" y="5867400"/>
            <a:ext cx="7677093" cy="707886"/>
          </a:xfrm>
          <a:prstGeom prst="rect">
            <a:avLst/>
          </a:prstGeom>
          <a:noFill/>
        </p:spPr>
        <p:txBody>
          <a:bodyPr wrap="square" rtlCol="0">
            <a:spAutoFit/>
          </a:bodyPr>
          <a:lstStyle/>
          <a:p>
            <a:endParaRPr lang="en-IN" sz="2000" b="1" dirty="0" smtClean="0"/>
          </a:p>
          <a:p>
            <a:r>
              <a:rPr lang="en-IN" sz="2000" b="1" dirty="0" err="1" smtClean="0"/>
              <a:t>Resmi</a:t>
            </a:r>
            <a:r>
              <a:rPr lang="en-IN" sz="2000" b="1" dirty="0" smtClean="0"/>
              <a:t> M.V, Agri. Officer, </a:t>
            </a:r>
            <a:r>
              <a:rPr lang="en-IN" sz="2000" b="1" dirty="0" err="1" smtClean="0"/>
              <a:t>Krishibhavan</a:t>
            </a:r>
            <a:r>
              <a:rPr lang="en-IN" sz="2000" b="1" dirty="0" smtClean="0"/>
              <a:t>, </a:t>
            </a:r>
            <a:r>
              <a:rPr lang="en-IN" sz="2000" b="1" dirty="0" err="1" smtClean="0"/>
              <a:t>Vadakkenchery</a:t>
            </a:r>
            <a:endParaRPr lang="en-IN" sz="20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scan019"/>
          <p:cNvPicPr>
            <a:picLocks noChangeAspect="1" noChangeArrowheads="1"/>
          </p:cNvPicPr>
          <p:nvPr/>
        </p:nvPicPr>
        <p:blipFill>
          <a:blip r:embed="rId2" cstate="print"/>
          <a:srcRect b="35799"/>
          <a:stretch>
            <a:fillRect/>
          </a:stretch>
        </p:blipFill>
        <p:spPr bwMode="auto">
          <a:xfrm>
            <a:off x="381000" y="1371600"/>
            <a:ext cx="4191000" cy="5105400"/>
          </a:xfrm>
          <a:prstGeom prst="rect">
            <a:avLst/>
          </a:prstGeom>
          <a:noFill/>
          <a:ln w="9525">
            <a:noFill/>
            <a:miter lim="800000"/>
            <a:headEnd/>
            <a:tailEnd/>
          </a:ln>
        </p:spPr>
      </p:pic>
      <p:sp>
        <p:nvSpPr>
          <p:cNvPr id="23555" name="Rectangle 3"/>
          <p:cNvSpPr>
            <a:spLocks noGrp="1" noChangeArrowheads="1"/>
          </p:cNvSpPr>
          <p:nvPr>
            <p:ph type="title"/>
          </p:nvPr>
        </p:nvSpPr>
        <p:spPr>
          <a:xfrm>
            <a:off x="381000" y="274638"/>
            <a:ext cx="8763000" cy="792162"/>
          </a:xfrm>
        </p:spPr>
        <p:txBody>
          <a:bodyPr>
            <a:normAutofit/>
          </a:bodyPr>
          <a:lstStyle/>
          <a:p>
            <a:pPr eaLnBrk="1" hangingPunct="1"/>
            <a:r>
              <a:rPr lang="en-US" sz="4000" b="1" dirty="0" err="1" smtClean="0">
                <a:solidFill>
                  <a:schemeClr val="tx1"/>
                </a:solidFill>
              </a:rPr>
              <a:t>Drawf</a:t>
            </a:r>
            <a:r>
              <a:rPr lang="en-US" sz="4000" b="1" dirty="0" smtClean="0">
                <a:solidFill>
                  <a:schemeClr val="tx1"/>
                </a:solidFill>
              </a:rPr>
              <a:t> </a:t>
            </a:r>
            <a:r>
              <a:rPr lang="en-US" sz="4000" b="1" dirty="0" err="1" smtClean="0">
                <a:solidFill>
                  <a:schemeClr val="tx1"/>
                </a:solidFill>
              </a:rPr>
              <a:t>spider.Atypena</a:t>
            </a:r>
            <a:r>
              <a:rPr lang="en-US" sz="4000" b="1" dirty="0" smtClean="0">
                <a:solidFill>
                  <a:schemeClr val="tx1"/>
                </a:solidFill>
              </a:rPr>
              <a:t> </a:t>
            </a:r>
            <a:r>
              <a:rPr lang="en-US" sz="4000" b="1" dirty="0" err="1" smtClean="0">
                <a:solidFill>
                  <a:schemeClr val="tx1"/>
                </a:solidFill>
              </a:rPr>
              <a:t>formosana</a:t>
            </a:r>
            <a:endParaRPr lang="en-US" sz="4000" b="1" dirty="0" smtClean="0">
              <a:solidFill>
                <a:schemeClr val="tx1"/>
              </a:solidFill>
            </a:endParaRPr>
          </a:p>
        </p:txBody>
      </p:sp>
      <p:pic>
        <p:nvPicPr>
          <p:cNvPr id="4" name="Picture 6" descr="3_3a"/>
          <p:cNvPicPr>
            <a:picLocks noChangeAspect="1" noChangeArrowheads="1"/>
          </p:cNvPicPr>
          <p:nvPr/>
        </p:nvPicPr>
        <p:blipFill>
          <a:blip r:embed="rId3" cstate="print"/>
          <a:srcRect/>
          <a:stretch>
            <a:fillRect/>
          </a:stretch>
        </p:blipFill>
        <p:spPr bwMode="auto">
          <a:xfrm>
            <a:off x="4800600" y="1371600"/>
            <a:ext cx="4038600" cy="5105400"/>
          </a:xfrm>
          <a:prstGeom prst="rect">
            <a:avLst/>
          </a:prstGeom>
          <a:noFill/>
          <a:ln w="38100">
            <a:solidFill>
              <a:srgbClr val="0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1066800" y="914400"/>
            <a:ext cx="7086600" cy="5211763"/>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Grp="1" noChangeAspect="1" noChangeArrowheads="1"/>
          </p:cNvPicPr>
          <p:nvPr>
            <p:ph idx="1"/>
          </p:nvPr>
        </p:nvPicPr>
        <p:blipFill>
          <a:blip r:embed="rId2" cstate="print"/>
          <a:srcRect/>
          <a:stretch>
            <a:fillRect/>
          </a:stretch>
        </p:blipFill>
        <p:spPr bwMode="auto">
          <a:xfrm>
            <a:off x="762000" y="838200"/>
            <a:ext cx="7543800" cy="5364163"/>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IN" dirty="0" smtClean="0"/>
              <a:t>Pathogenic infections detected from the field </a:t>
            </a:r>
            <a:endParaRPr lang="en-IN" dirty="0"/>
          </a:p>
        </p:txBody>
      </p:sp>
      <p:pic>
        <p:nvPicPr>
          <p:cNvPr id="19458" name="Picture 2"/>
          <p:cNvPicPr>
            <a:picLocks noGrp="1" noChangeAspect="1" noChangeArrowheads="1"/>
          </p:cNvPicPr>
          <p:nvPr>
            <p:ph sz="quarter" idx="1"/>
          </p:nvPr>
        </p:nvPicPr>
        <p:blipFill>
          <a:blip r:embed="rId2"/>
          <a:stretch>
            <a:fillRect/>
          </a:stretch>
        </p:blipFill>
        <p:spPr bwMode="auto">
          <a:xfrm>
            <a:off x="1692275" y="1600200"/>
            <a:ext cx="5994400"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normAutofit fontScale="90000"/>
          </a:bodyPr>
          <a:lstStyle/>
          <a:p>
            <a:r>
              <a:rPr lang="en-IN" dirty="0" smtClean="0"/>
              <a:t>Pathogenic infections detected from the field </a:t>
            </a:r>
            <a:endParaRPr lang="en-IN" dirty="0"/>
          </a:p>
        </p:txBody>
      </p:sp>
      <p:pic>
        <p:nvPicPr>
          <p:cNvPr id="22530" name="Picture 2"/>
          <p:cNvPicPr>
            <a:picLocks noGrp="1" noChangeAspect="1" noChangeArrowheads="1"/>
          </p:cNvPicPr>
          <p:nvPr>
            <p:ph sz="quarter" idx="1"/>
          </p:nvPr>
        </p:nvPicPr>
        <p:blipFill>
          <a:blip r:embed="rId2" cstate="print"/>
          <a:stretch>
            <a:fillRect/>
          </a:stretch>
        </p:blipFill>
        <p:spPr bwMode="auto">
          <a:xfrm>
            <a:off x="2441575" y="1600200"/>
            <a:ext cx="4495800"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normAutofit fontScale="90000"/>
          </a:bodyPr>
          <a:lstStyle/>
          <a:p>
            <a:r>
              <a:rPr lang="en-IN" dirty="0" smtClean="0"/>
              <a:t>Pathogenic infections detected from the field – </a:t>
            </a:r>
            <a:r>
              <a:rPr lang="en-IN" dirty="0" err="1" smtClean="0"/>
              <a:t>Hirsutella</a:t>
            </a:r>
            <a:r>
              <a:rPr lang="en-IN" dirty="0" smtClean="0"/>
              <a:t> </a:t>
            </a:r>
            <a:endParaRPr lang="en-IN" dirty="0"/>
          </a:p>
        </p:txBody>
      </p:sp>
      <p:pic>
        <p:nvPicPr>
          <p:cNvPr id="43010" name="Picture 2"/>
          <p:cNvPicPr>
            <a:picLocks noGrp="1" noChangeAspect="1" noChangeArrowheads="1"/>
          </p:cNvPicPr>
          <p:nvPr>
            <p:ph sz="quarter" idx="1"/>
          </p:nvPr>
        </p:nvPicPr>
        <p:blipFill>
          <a:blip r:embed="rId2" cstate="print"/>
          <a:stretch>
            <a:fillRect/>
          </a:stretch>
        </p:blipFill>
        <p:spPr bwMode="auto">
          <a:xfrm>
            <a:off x="943667" y="1600200"/>
            <a:ext cx="7491616"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57200"/>
            <a:ext cx="7620001" cy="523220"/>
          </a:xfrm>
          <a:prstGeom prst="rect">
            <a:avLst/>
          </a:prstGeom>
          <a:noFill/>
        </p:spPr>
        <p:txBody>
          <a:bodyPr wrap="square" rtlCol="0">
            <a:spAutoFit/>
          </a:bodyPr>
          <a:lstStyle/>
          <a:p>
            <a:r>
              <a:rPr lang="en-IN" sz="2800" dirty="0" err="1" smtClean="0"/>
              <a:t>Beauveria</a:t>
            </a:r>
            <a:r>
              <a:rPr lang="en-IN" sz="2800" dirty="0" smtClean="0"/>
              <a:t>  infected BPH obtained from the field </a:t>
            </a:r>
            <a:endParaRPr lang="en-IN" sz="2800" dirty="0"/>
          </a:p>
        </p:txBody>
      </p:sp>
      <p:pic>
        <p:nvPicPr>
          <p:cNvPr id="79874" name="Picture 2" descr="F:\plant health managmt\CHM Scheme 2014-15\2nd crop october onwards\paddy\BPH 19.2.2015\20150219_095944.jpg"/>
          <p:cNvPicPr>
            <a:picLocks noChangeAspect="1" noChangeArrowheads="1"/>
          </p:cNvPicPr>
          <p:nvPr/>
        </p:nvPicPr>
        <p:blipFill>
          <a:blip r:embed="rId2" cstate="print"/>
          <a:srcRect/>
          <a:stretch>
            <a:fillRect/>
          </a:stretch>
        </p:blipFill>
        <p:spPr bwMode="auto">
          <a:xfrm>
            <a:off x="4267200" y="1219200"/>
            <a:ext cx="4191000" cy="2667000"/>
          </a:xfrm>
          <a:prstGeom prst="rect">
            <a:avLst/>
          </a:prstGeom>
          <a:noFill/>
        </p:spPr>
      </p:pic>
      <p:pic>
        <p:nvPicPr>
          <p:cNvPr id="79875" name="Picture 3" descr="F:\plant health managmt\CHM Scheme 2014-15\2nd crop october onwards\paddy\BPH 19.2.2015\20150219_095442.jpg"/>
          <p:cNvPicPr>
            <a:picLocks noChangeAspect="1" noChangeArrowheads="1"/>
          </p:cNvPicPr>
          <p:nvPr/>
        </p:nvPicPr>
        <p:blipFill>
          <a:blip r:embed="rId3" cstate="print"/>
          <a:srcRect/>
          <a:stretch>
            <a:fillRect/>
          </a:stretch>
        </p:blipFill>
        <p:spPr bwMode="auto">
          <a:xfrm>
            <a:off x="609600" y="4267200"/>
            <a:ext cx="3657600" cy="2286000"/>
          </a:xfrm>
          <a:prstGeom prst="rect">
            <a:avLst/>
          </a:prstGeom>
          <a:noFill/>
        </p:spPr>
      </p:pic>
      <p:pic>
        <p:nvPicPr>
          <p:cNvPr id="79876" name="Picture 4" descr="F:\plant health managmt\CHM Scheme 2014-15\2nd crop october onwards\paddy\BPH 19.2.2015\20150219_094845.jpg"/>
          <p:cNvPicPr>
            <a:picLocks noChangeAspect="1" noChangeArrowheads="1"/>
          </p:cNvPicPr>
          <p:nvPr/>
        </p:nvPicPr>
        <p:blipFill>
          <a:blip r:embed="rId4" cstate="print"/>
          <a:srcRect/>
          <a:stretch>
            <a:fillRect/>
          </a:stretch>
        </p:blipFill>
        <p:spPr bwMode="auto">
          <a:xfrm>
            <a:off x="4343400" y="3973244"/>
            <a:ext cx="4038600" cy="2656156"/>
          </a:xfrm>
          <a:prstGeom prst="rect">
            <a:avLst/>
          </a:prstGeom>
          <a:noFill/>
        </p:spPr>
      </p:pic>
      <p:pic>
        <p:nvPicPr>
          <p:cNvPr id="6" name="Picture 5" descr="bph1.png"/>
          <p:cNvPicPr>
            <a:picLocks noChangeAspect="1"/>
          </p:cNvPicPr>
          <p:nvPr/>
        </p:nvPicPr>
        <p:blipFill>
          <a:blip r:embed="rId5"/>
          <a:stretch>
            <a:fillRect/>
          </a:stretch>
        </p:blipFill>
        <p:spPr>
          <a:xfrm>
            <a:off x="533400" y="1219200"/>
            <a:ext cx="3657600" cy="2971800"/>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Beauveria</a:t>
            </a:r>
            <a:r>
              <a:rPr lang="en-IN" dirty="0" smtClean="0"/>
              <a:t> infected rice bugs </a:t>
            </a:r>
            <a:endParaRPr lang="en-IN" dirty="0"/>
          </a:p>
        </p:txBody>
      </p:sp>
      <p:pic>
        <p:nvPicPr>
          <p:cNvPr id="2050" name="Picture 2" descr="D:\Plant health management\clinic vdy\2015-16\beauveria kuruvai\DSC02440.JPG"/>
          <p:cNvPicPr>
            <a:picLocks noGrp="1" noChangeAspect="1" noChangeArrowheads="1"/>
          </p:cNvPicPr>
          <p:nvPr>
            <p:ph sz="quarter" idx="1"/>
          </p:nvPr>
        </p:nvPicPr>
        <p:blipFill>
          <a:blip r:embed="rId2" cstate="print"/>
          <a:srcRect/>
          <a:stretch>
            <a:fillRect/>
          </a:stretch>
        </p:blipFill>
        <p:spPr bwMode="auto">
          <a:xfrm>
            <a:off x="381000" y="1828800"/>
            <a:ext cx="4572000" cy="4648200"/>
          </a:xfrm>
          <a:prstGeom prst="rect">
            <a:avLst/>
          </a:prstGeom>
          <a:noFill/>
        </p:spPr>
      </p:pic>
      <p:pic>
        <p:nvPicPr>
          <p:cNvPr id="6" name="Picture 2" descr="C:\Users\Admin\Desktop\camera photos\IMG_0003.JPG"/>
          <p:cNvPicPr>
            <a:picLocks noChangeAspect="1" noChangeArrowheads="1"/>
          </p:cNvPicPr>
          <p:nvPr/>
        </p:nvPicPr>
        <p:blipFill>
          <a:blip r:embed="rId3" cstate="print"/>
          <a:srcRect/>
          <a:stretch>
            <a:fillRect/>
          </a:stretch>
        </p:blipFill>
        <p:spPr bwMode="auto">
          <a:xfrm>
            <a:off x="5029200" y="1828800"/>
            <a:ext cx="3962400" cy="4648200"/>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B050"/>
                </a:solidFill>
              </a:rPr>
              <a:t>PADDY ECOSYSTEM </a:t>
            </a:r>
            <a:endParaRPr lang="en-IN" b="1" dirty="0">
              <a:solidFill>
                <a:srgbClr val="00B050"/>
              </a:solidFill>
            </a:endParaRPr>
          </a:p>
        </p:txBody>
      </p:sp>
      <p:sp>
        <p:nvSpPr>
          <p:cNvPr id="3" name="Content Placeholder 2"/>
          <p:cNvSpPr>
            <a:spLocks noGrp="1"/>
          </p:cNvSpPr>
          <p:nvPr>
            <p:ph idx="1"/>
          </p:nvPr>
        </p:nvSpPr>
        <p:spPr/>
        <p:txBody>
          <a:bodyPr/>
          <a:lstStyle/>
          <a:p>
            <a:r>
              <a:rPr lang="en-IN" dirty="0" smtClean="0"/>
              <a:t>1</a:t>
            </a:r>
            <a:r>
              <a:rPr lang="en-IN" baseline="30000" dirty="0" smtClean="0"/>
              <a:t>st</a:t>
            </a:r>
            <a:r>
              <a:rPr lang="en-IN" dirty="0" smtClean="0"/>
              <a:t> 20 days –  More neutrals  and natural enemies than pests of paddy </a:t>
            </a:r>
          </a:p>
          <a:p>
            <a:r>
              <a:rPr lang="en-IN" dirty="0" smtClean="0"/>
              <a:t>20 days to 45 days – More natural enemies than pests of paddy</a:t>
            </a:r>
          </a:p>
          <a:p>
            <a:r>
              <a:rPr lang="en-IN" dirty="0" smtClean="0"/>
              <a:t>45 days to 75 days – more pests than natural enemies </a:t>
            </a:r>
          </a:p>
          <a:p>
            <a:r>
              <a:rPr lang="en-IN" dirty="0" smtClean="0"/>
              <a:t>75 days to 90 days – less pests and less natural enemies </a:t>
            </a:r>
          </a:p>
          <a:p>
            <a:pPr>
              <a:buNone/>
            </a:pPr>
            <a:endParaRPr lang="en-IN" dirty="0" smtClean="0"/>
          </a:p>
          <a:p>
            <a:endParaRPr lang="en-IN"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B050"/>
                </a:solidFill>
              </a:rPr>
              <a:t>PADDY ECOSYSTEM </a:t>
            </a:r>
            <a:endParaRPr lang="en-IN" b="1" dirty="0">
              <a:solidFill>
                <a:srgbClr val="00B050"/>
              </a:solidFill>
            </a:endParaRPr>
          </a:p>
        </p:txBody>
      </p:sp>
      <p:sp>
        <p:nvSpPr>
          <p:cNvPr id="3" name="Content Placeholder 2"/>
          <p:cNvSpPr>
            <a:spLocks noGrp="1"/>
          </p:cNvSpPr>
          <p:nvPr>
            <p:ph idx="1"/>
          </p:nvPr>
        </p:nvSpPr>
        <p:spPr/>
        <p:txBody>
          <a:bodyPr>
            <a:normAutofit fontScale="85000" lnSpcReduction="20000"/>
          </a:bodyPr>
          <a:lstStyle/>
          <a:p>
            <a:r>
              <a:rPr lang="en-IN" dirty="0" smtClean="0"/>
              <a:t>Flooded conditions – more neutrals and natural enemies which feeds on neutrals </a:t>
            </a:r>
          </a:p>
          <a:p>
            <a:r>
              <a:rPr lang="en-IN" dirty="0" smtClean="0"/>
              <a:t>Planting at the time of more natural enemies </a:t>
            </a:r>
          </a:p>
          <a:p>
            <a:r>
              <a:rPr lang="en-IN" dirty="0" smtClean="0"/>
              <a:t>More tillers and growth – more pests- which are attacked by natural enemies in egg, larval, </a:t>
            </a:r>
            <a:r>
              <a:rPr lang="en-IN" dirty="0" err="1" smtClean="0"/>
              <a:t>pupal</a:t>
            </a:r>
            <a:r>
              <a:rPr lang="en-IN" dirty="0" smtClean="0"/>
              <a:t> or adult stage. </a:t>
            </a:r>
          </a:p>
          <a:p>
            <a:r>
              <a:rPr lang="en-IN" dirty="0" smtClean="0"/>
              <a:t>Predators feeds around 15 eggs per day.</a:t>
            </a:r>
          </a:p>
          <a:p>
            <a:r>
              <a:rPr lang="en-IN" dirty="0" err="1" smtClean="0"/>
              <a:t>Parasitoides</a:t>
            </a:r>
            <a:r>
              <a:rPr lang="en-IN" dirty="0" smtClean="0"/>
              <a:t> </a:t>
            </a:r>
            <a:r>
              <a:rPr lang="en-IN" dirty="0" err="1" smtClean="0"/>
              <a:t>destroyes</a:t>
            </a:r>
            <a:r>
              <a:rPr lang="en-IN" dirty="0" smtClean="0"/>
              <a:t> 50% of eggs or </a:t>
            </a:r>
            <a:r>
              <a:rPr lang="en-IN" dirty="0" err="1" smtClean="0"/>
              <a:t>eggmasses</a:t>
            </a:r>
            <a:r>
              <a:rPr lang="en-IN" dirty="0" smtClean="0"/>
              <a:t> </a:t>
            </a:r>
          </a:p>
          <a:p>
            <a:r>
              <a:rPr lang="en-IN" dirty="0" smtClean="0"/>
              <a:t>The balance will be fed by predators in larval or adult stage. </a:t>
            </a:r>
            <a:endParaRPr lang="en-IN"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914400" y="457200"/>
            <a:ext cx="7924800" cy="1219200"/>
          </a:xfrm>
        </p:spPr>
        <p:txBody>
          <a:bodyPr>
            <a:noAutofit/>
          </a:bodyPr>
          <a:lstStyle/>
          <a:p>
            <a:pPr eaLnBrk="1" hangingPunct="1"/>
            <a:r>
              <a:rPr lang="en-US" sz="3200" dirty="0" smtClean="0">
                <a:solidFill>
                  <a:schemeClr val="tx1"/>
                </a:solidFill>
              </a:rPr>
              <a:t>Predator gets an opportunity to develop well in advance of normal pest population</a:t>
            </a:r>
          </a:p>
        </p:txBody>
      </p:sp>
      <p:sp>
        <p:nvSpPr>
          <p:cNvPr id="77827" name="Rectangle 3"/>
          <p:cNvSpPr>
            <a:spLocks noGrp="1" noChangeArrowheads="1"/>
          </p:cNvSpPr>
          <p:nvPr>
            <p:ph idx="1"/>
          </p:nvPr>
        </p:nvSpPr>
        <p:spPr/>
        <p:txBody>
          <a:bodyPr/>
          <a:lstStyle/>
          <a:p>
            <a:pPr eaLnBrk="1" hangingPunct="1"/>
            <a:r>
              <a:rPr lang="en-US" dirty="0" smtClean="0"/>
              <a:t>Treated and un treated</a:t>
            </a:r>
          </a:p>
        </p:txBody>
      </p:sp>
      <p:pic>
        <p:nvPicPr>
          <p:cNvPr id="77828" name="Picture 5" descr="ecolog6"/>
          <p:cNvPicPr>
            <a:picLocks noChangeAspect="1" noChangeArrowheads="1"/>
          </p:cNvPicPr>
          <p:nvPr/>
        </p:nvPicPr>
        <p:blipFill>
          <a:blip r:embed="rId2" cstate="print"/>
          <a:srcRect/>
          <a:stretch>
            <a:fillRect/>
          </a:stretch>
        </p:blipFill>
        <p:spPr bwMode="auto">
          <a:xfrm>
            <a:off x="457200" y="1752600"/>
            <a:ext cx="83058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Grp="1" noChangeArrowheads="1"/>
          </p:cNvSpPr>
          <p:nvPr>
            <p:ph type="ctrTitle"/>
          </p:nvPr>
        </p:nvSpPr>
        <p:spPr>
          <a:xfrm>
            <a:off x="685800" y="-304799"/>
            <a:ext cx="7772400" cy="1447799"/>
          </a:xfrm>
        </p:spPr>
        <p:txBody>
          <a:bodyPr>
            <a:normAutofit/>
          </a:bodyPr>
          <a:lstStyle/>
          <a:p>
            <a:pPr eaLnBrk="1" hangingPunct="1"/>
            <a:r>
              <a:rPr lang="en-US" sz="4000" b="1" i="1" dirty="0" err="1" smtClean="0">
                <a:solidFill>
                  <a:schemeClr val="tx1"/>
                </a:solidFill>
              </a:rPr>
              <a:t>Argiope</a:t>
            </a:r>
            <a:r>
              <a:rPr lang="en-US" sz="4000" b="1" i="1" dirty="0" smtClean="0">
                <a:solidFill>
                  <a:schemeClr val="tx1"/>
                </a:solidFill>
              </a:rPr>
              <a:t> </a:t>
            </a:r>
            <a:r>
              <a:rPr lang="en-US" sz="4000" b="1" i="1" dirty="0" err="1" smtClean="0">
                <a:solidFill>
                  <a:schemeClr val="tx1"/>
                </a:solidFill>
              </a:rPr>
              <a:t>catenulata</a:t>
            </a:r>
            <a:endParaRPr lang="en-US" sz="4000" b="1" i="1" dirty="0" smtClean="0">
              <a:solidFill>
                <a:schemeClr val="tx1"/>
              </a:solidFill>
            </a:endParaRPr>
          </a:p>
        </p:txBody>
      </p:sp>
      <p:sp>
        <p:nvSpPr>
          <p:cNvPr id="25604" name="Rectangle 6"/>
          <p:cNvSpPr>
            <a:spLocks noGrp="1" noChangeArrowheads="1"/>
          </p:cNvSpPr>
          <p:nvPr>
            <p:ph type="subTitle" idx="1"/>
          </p:nvPr>
        </p:nvSpPr>
        <p:spPr>
          <a:xfrm>
            <a:off x="1371600" y="2057400"/>
            <a:ext cx="6400800" cy="228600"/>
          </a:xfrm>
        </p:spPr>
        <p:txBody>
          <a:bodyPr/>
          <a:lstStyle/>
          <a:p>
            <a:pPr eaLnBrk="1" hangingPunct="1">
              <a:lnSpc>
                <a:spcPct val="80000"/>
              </a:lnSpc>
            </a:pPr>
            <a:endParaRPr lang="en-US" sz="1000" smtClean="0"/>
          </a:p>
        </p:txBody>
      </p:sp>
      <p:pic>
        <p:nvPicPr>
          <p:cNvPr id="5" name="Picture 15" descr="Weaver"/>
          <p:cNvPicPr>
            <a:picLocks noChangeAspect="1" noChangeArrowheads="1"/>
          </p:cNvPicPr>
          <p:nvPr/>
        </p:nvPicPr>
        <p:blipFill>
          <a:blip r:embed="rId2" cstate="print"/>
          <a:srcRect/>
          <a:stretch>
            <a:fillRect/>
          </a:stretch>
        </p:blipFill>
        <p:spPr bwMode="auto">
          <a:xfrm>
            <a:off x="0" y="990600"/>
            <a:ext cx="9144000" cy="5867400"/>
          </a:xfrm>
          <a:prstGeom prst="rect">
            <a:avLst/>
          </a:prstGeom>
          <a:noFill/>
          <a:ln w="38100">
            <a:solidFill>
              <a:srgbClr val="0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0" y="274638"/>
            <a:ext cx="9144000" cy="1143000"/>
          </a:xfrm>
        </p:spPr>
        <p:txBody>
          <a:bodyPr>
            <a:normAutofit/>
          </a:bodyPr>
          <a:lstStyle/>
          <a:p>
            <a:pPr eaLnBrk="1" hangingPunct="1"/>
            <a:r>
              <a:rPr lang="en-US" sz="3600" dirty="0" smtClean="0">
                <a:solidFill>
                  <a:srgbClr val="FF0000"/>
                </a:solidFill>
              </a:rPr>
              <a:t>Treated with pesticides and untreated</a:t>
            </a:r>
          </a:p>
        </p:txBody>
      </p:sp>
      <p:sp>
        <p:nvSpPr>
          <p:cNvPr id="78851" name="Rectangle 3"/>
          <p:cNvSpPr>
            <a:spLocks noGrp="1" noChangeArrowheads="1"/>
          </p:cNvSpPr>
          <p:nvPr>
            <p:ph idx="1"/>
          </p:nvPr>
        </p:nvSpPr>
        <p:spPr>
          <a:xfrm>
            <a:off x="457200" y="1371600"/>
            <a:ext cx="8229600" cy="4754563"/>
          </a:xfrm>
        </p:spPr>
        <p:txBody>
          <a:bodyPr>
            <a:normAutofit lnSpcReduction="10000"/>
          </a:bodyPr>
          <a:lstStyle/>
          <a:p>
            <a:pPr eaLnBrk="1" hangingPunct="1">
              <a:lnSpc>
                <a:spcPct val="90000"/>
              </a:lnSpc>
            </a:pPr>
            <a:r>
              <a:rPr lang="en-US" b="1" dirty="0" smtClean="0"/>
              <a:t>Untreated-</a:t>
            </a:r>
            <a:r>
              <a:rPr lang="en-US" dirty="0" smtClean="0"/>
              <a:t>Rise in neutral peak at 30 days. Subsequent rise of predator </a:t>
            </a:r>
            <a:r>
              <a:rPr lang="en-US" dirty="0" err="1" smtClean="0"/>
              <a:t>populations.Predator</a:t>
            </a:r>
            <a:r>
              <a:rPr lang="en-US" dirty="0" smtClean="0"/>
              <a:t> population build up on </a:t>
            </a:r>
            <a:r>
              <a:rPr lang="en-US" dirty="0" err="1" smtClean="0"/>
              <a:t>neutrals.pest</a:t>
            </a:r>
            <a:r>
              <a:rPr lang="en-US" dirty="0" smtClean="0"/>
              <a:t> populations have little chance to develop late in the season.</a:t>
            </a:r>
          </a:p>
          <a:p>
            <a:pPr eaLnBrk="1" hangingPunct="1">
              <a:lnSpc>
                <a:spcPct val="90000"/>
              </a:lnSpc>
            </a:pPr>
            <a:r>
              <a:rPr lang="en-US" b="1" dirty="0" smtClean="0"/>
              <a:t>Treated-</a:t>
            </a:r>
            <a:r>
              <a:rPr lang="en-US" dirty="0" smtClean="0"/>
              <a:t>Leads to suppression of early season predator populations. subsequent resurgence of pest populations-Pesticide induced pest resurgence.</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mtClean="0"/>
              <a:t>Trophic-level of energy flow</a:t>
            </a:r>
          </a:p>
        </p:txBody>
      </p:sp>
      <p:sp>
        <p:nvSpPr>
          <p:cNvPr id="79875" name="Rectangle 3"/>
          <p:cNvSpPr>
            <a:spLocks noGrp="1" noChangeArrowheads="1"/>
          </p:cNvSpPr>
          <p:nvPr>
            <p:ph idx="1"/>
          </p:nvPr>
        </p:nvSpPr>
        <p:spPr/>
        <p:txBody>
          <a:bodyPr/>
          <a:lstStyle/>
          <a:p>
            <a:pPr algn="ctr" eaLnBrk="1" hangingPunct="1"/>
            <a:r>
              <a:rPr lang="en-US" b="1" smtClean="0"/>
              <a:t> irrigated rice</a:t>
            </a:r>
            <a:endParaRPr lang="en-US" smtClean="0"/>
          </a:p>
          <a:p>
            <a:pPr algn="ctr" eaLnBrk="1" hangingPunct="1"/>
            <a:r>
              <a:rPr lang="en-US" smtClean="0"/>
              <a:t> </a:t>
            </a:r>
          </a:p>
        </p:txBody>
      </p:sp>
      <p:sp>
        <p:nvSpPr>
          <p:cNvPr id="79876" name="Rectangle 4"/>
          <p:cNvSpPr>
            <a:spLocks noChangeArrowheads="1"/>
          </p:cNvSpPr>
          <p:nvPr/>
        </p:nvSpPr>
        <p:spPr bwMode="auto">
          <a:xfrm>
            <a:off x="-577850" y="2073275"/>
            <a:ext cx="10301288" cy="2652713"/>
          </a:xfrm>
          <a:prstGeom prst="rect">
            <a:avLst/>
          </a:prstGeom>
          <a:noFill/>
          <a:ln w="9525">
            <a:noFill/>
            <a:miter lim="800000"/>
            <a:headEnd/>
            <a:tailEnd/>
          </a:ln>
        </p:spPr>
        <p:txBody>
          <a:bodyPr wrap="none" anchor="ctr">
            <a:spAutoFit/>
          </a:bodyPr>
          <a:lstStyle/>
          <a:p>
            <a:pPr algn="ctr"/>
            <a:endParaRPr lang="en-US"/>
          </a:p>
          <a:p>
            <a:pPr algn="ctr" eaLnBrk="0" hangingPunct="0"/>
            <a:r>
              <a:rPr lang="en-US"/>
              <a:t>  </a:t>
            </a:r>
            <a:r>
              <a:rPr lang="en-US" sz="15000"/>
              <a:t> </a:t>
            </a:r>
            <a:r>
              <a:rPr lang="en-US"/>
              <a:t>                                                                                                                                                     </a:t>
            </a:r>
          </a:p>
        </p:txBody>
      </p:sp>
      <p:pic>
        <p:nvPicPr>
          <p:cNvPr id="79877" name="Picture 5" descr="ac834e10"/>
          <p:cNvPicPr>
            <a:picLocks noChangeAspect="1" noChangeArrowheads="1"/>
          </p:cNvPicPr>
          <p:nvPr/>
        </p:nvPicPr>
        <p:blipFill>
          <a:blip r:embed="rId3" cstate="print"/>
          <a:srcRect/>
          <a:stretch>
            <a:fillRect/>
          </a:stretch>
        </p:blipFill>
        <p:spPr bwMode="auto">
          <a:xfrm>
            <a:off x="685800" y="2286000"/>
            <a:ext cx="76200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0" y="228600"/>
            <a:ext cx="8610600" cy="1143000"/>
          </a:xfrm>
          <a:noFill/>
          <a:ln/>
        </p:spPr>
        <p:txBody>
          <a:bodyPr anchor="ctr">
            <a:normAutofit fontScale="90000"/>
          </a:bodyPr>
          <a:lstStyle/>
          <a:p>
            <a:r>
              <a:rPr lang="en-US" sz="3600" b="1" dirty="0">
                <a:latin typeface="Arial" charset="0"/>
                <a:cs typeface="Times New Roman" pitchFamily="18" charset="0"/>
              </a:rPr>
              <a:t>Rice has three separate pathways for energy supporting natural enemies</a:t>
            </a:r>
            <a:endParaRPr lang="en-US" sz="3600" dirty="0">
              <a:cs typeface="Times New Roman" pitchFamily="18" charset="0"/>
            </a:endParaRPr>
          </a:p>
        </p:txBody>
      </p:sp>
      <p:sp>
        <p:nvSpPr>
          <p:cNvPr id="9220" name="Text Box 4"/>
          <p:cNvSpPr txBox="1">
            <a:spLocks noChangeArrowheads="1"/>
          </p:cNvSpPr>
          <p:nvPr/>
        </p:nvSpPr>
        <p:spPr bwMode="auto">
          <a:xfrm>
            <a:off x="3048000" y="1676400"/>
            <a:ext cx="2362200" cy="646331"/>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NATURAL  ENEMIES</a:t>
            </a:r>
          </a:p>
        </p:txBody>
      </p:sp>
      <p:sp>
        <p:nvSpPr>
          <p:cNvPr id="9221" name="Text Box 5"/>
          <p:cNvSpPr txBox="1">
            <a:spLocks noChangeArrowheads="1"/>
          </p:cNvSpPr>
          <p:nvPr/>
        </p:nvSpPr>
        <p:spPr bwMode="auto">
          <a:xfrm>
            <a:off x="2895600" y="3657600"/>
            <a:ext cx="2743200" cy="369332"/>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DETRITIVORES</a:t>
            </a:r>
          </a:p>
        </p:txBody>
      </p:sp>
      <p:sp>
        <p:nvSpPr>
          <p:cNvPr id="9222" name="Text Box 6"/>
          <p:cNvSpPr txBox="1">
            <a:spLocks noChangeArrowheads="1"/>
          </p:cNvSpPr>
          <p:nvPr/>
        </p:nvSpPr>
        <p:spPr bwMode="auto">
          <a:xfrm>
            <a:off x="3276600" y="5638800"/>
            <a:ext cx="2286000" cy="646331"/>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ORGANIC  MATTER</a:t>
            </a:r>
          </a:p>
        </p:txBody>
      </p:sp>
      <p:sp>
        <p:nvSpPr>
          <p:cNvPr id="9223" name="Text Box 7"/>
          <p:cNvSpPr txBox="1">
            <a:spLocks noChangeArrowheads="1"/>
          </p:cNvSpPr>
          <p:nvPr/>
        </p:nvSpPr>
        <p:spPr bwMode="auto">
          <a:xfrm>
            <a:off x="228600" y="2667000"/>
            <a:ext cx="2590800" cy="369332"/>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HERBIVORES</a:t>
            </a:r>
          </a:p>
        </p:txBody>
      </p:sp>
      <p:sp>
        <p:nvSpPr>
          <p:cNvPr id="9224" name="Text Box 8"/>
          <p:cNvSpPr txBox="1">
            <a:spLocks noChangeArrowheads="1"/>
          </p:cNvSpPr>
          <p:nvPr/>
        </p:nvSpPr>
        <p:spPr bwMode="auto">
          <a:xfrm>
            <a:off x="228600" y="4648200"/>
            <a:ext cx="2438400" cy="369332"/>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RICE  PLANT</a:t>
            </a:r>
          </a:p>
        </p:txBody>
      </p:sp>
      <p:sp>
        <p:nvSpPr>
          <p:cNvPr id="9225" name="Text Box 9"/>
          <p:cNvSpPr txBox="1">
            <a:spLocks noChangeArrowheads="1"/>
          </p:cNvSpPr>
          <p:nvPr/>
        </p:nvSpPr>
        <p:spPr bwMode="auto">
          <a:xfrm>
            <a:off x="5791200" y="2743200"/>
            <a:ext cx="3124200" cy="369332"/>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FILTER-FEEDERS</a:t>
            </a:r>
          </a:p>
        </p:txBody>
      </p:sp>
      <p:sp>
        <p:nvSpPr>
          <p:cNvPr id="9226" name="Text Box 10"/>
          <p:cNvSpPr txBox="1">
            <a:spLocks noChangeArrowheads="1"/>
          </p:cNvSpPr>
          <p:nvPr/>
        </p:nvSpPr>
        <p:spPr bwMode="auto">
          <a:xfrm>
            <a:off x="5791200" y="4419600"/>
            <a:ext cx="3124200" cy="369332"/>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MICRO-ORGANISM CYCLE</a:t>
            </a:r>
          </a:p>
        </p:txBody>
      </p:sp>
      <p:sp>
        <p:nvSpPr>
          <p:cNvPr id="9227" name="Oval 11"/>
          <p:cNvSpPr>
            <a:spLocks noChangeArrowheads="1"/>
          </p:cNvSpPr>
          <p:nvPr/>
        </p:nvSpPr>
        <p:spPr bwMode="auto">
          <a:xfrm>
            <a:off x="609600" y="5715000"/>
            <a:ext cx="1676400" cy="838200"/>
          </a:xfrm>
          <a:prstGeom prst="ellipse">
            <a:avLst/>
          </a:prstGeom>
          <a:gradFill rotWithShape="0">
            <a:gsLst>
              <a:gs pos="0">
                <a:srgbClr val="FFEFD1"/>
              </a:gs>
              <a:gs pos="64999">
                <a:srgbClr val="F0EBD5"/>
              </a:gs>
              <a:gs pos="100000">
                <a:srgbClr val="D1C39F"/>
              </a:gs>
            </a:gsLst>
            <a:path path="shape">
              <a:fillToRect l="50000" t="50000" r="50000" b="50000"/>
            </a:path>
          </a:gradFill>
          <a:ln w="9525">
            <a:solidFill>
              <a:schemeClr val="tx1"/>
            </a:solidFill>
            <a:round/>
            <a:headEnd/>
            <a:tailEnd/>
          </a:ln>
          <a:effectLst/>
        </p:spPr>
        <p:txBody>
          <a:bodyPr wrap="none" anchor="ctr"/>
          <a:lstStyle/>
          <a:p>
            <a:endParaRPr lang="en-US"/>
          </a:p>
        </p:txBody>
      </p:sp>
      <p:sp>
        <p:nvSpPr>
          <p:cNvPr id="9228" name="Rectangle 12"/>
          <p:cNvSpPr>
            <a:spLocks noChangeArrowheads="1"/>
          </p:cNvSpPr>
          <p:nvPr/>
        </p:nvSpPr>
        <p:spPr bwMode="auto">
          <a:xfrm>
            <a:off x="685800" y="5715000"/>
            <a:ext cx="1524000" cy="762000"/>
          </a:xfrm>
          <a:prstGeom prst="rect">
            <a:avLst/>
          </a:prstGeom>
          <a:noFill/>
          <a:ln w="9525">
            <a:noFill/>
            <a:miter lim="800000"/>
            <a:headEnd/>
            <a:tailEnd/>
          </a:ln>
          <a:effectLst/>
        </p:spPr>
        <p:txBody>
          <a:bodyPr anchor="ctr"/>
          <a:lstStyle/>
          <a:p>
            <a:pPr algn="ctr"/>
            <a:r>
              <a:rPr lang="en-US" b="1">
                <a:effectLst>
                  <a:outerShdw blurRad="38100" dist="38100" dir="2700000" algn="tl">
                    <a:srgbClr val="000000"/>
                  </a:outerShdw>
                </a:effectLst>
                <a:latin typeface="Arial" charset="0"/>
                <a:cs typeface="Times New Roman" pitchFamily="18" charset="0"/>
              </a:rPr>
              <a:t>Sunlight</a:t>
            </a:r>
            <a:endParaRPr lang="en-US">
              <a:cs typeface="Times New Roman" pitchFamily="18" charset="0"/>
            </a:endParaRPr>
          </a:p>
        </p:txBody>
      </p:sp>
      <p:sp>
        <p:nvSpPr>
          <p:cNvPr id="9229" name="Line 13"/>
          <p:cNvSpPr>
            <a:spLocks noChangeShapeType="1"/>
          </p:cNvSpPr>
          <p:nvPr/>
        </p:nvSpPr>
        <p:spPr bwMode="auto">
          <a:xfrm flipV="1">
            <a:off x="1371600" y="2057400"/>
            <a:ext cx="1676400" cy="609600"/>
          </a:xfrm>
          <a:prstGeom prst="line">
            <a:avLst/>
          </a:prstGeom>
          <a:noFill/>
          <a:ln w="76200">
            <a:solidFill>
              <a:schemeClr val="accent2"/>
            </a:solidFill>
            <a:round/>
            <a:headEnd/>
            <a:tailEnd type="triangle" w="med" len="med"/>
          </a:ln>
          <a:effectLst/>
        </p:spPr>
        <p:txBody>
          <a:bodyPr/>
          <a:lstStyle/>
          <a:p>
            <a:endParaRPr lang="en-US"/>
          </a:p>
        </p:txBody>
      </p:sp>
      <p:sp>
        <p:nvSpPr>
          <p:cNvPr id="9230" name="Line 14"/>
          <p:cNvSpPr>
            <a:spLocks noChangeShapeType="1"/>
          </p:cNvSpPr>
          <p:nvPr/>
        </p:nvSpPr>
        <p:spPr bwMode="auto">
          <a:xfrm>
            <a:off x="5410200" y="1981200"/>
            <a:ext cx="1905000" cy="762000"/>
          </a:xfrm>
          <a:prstGeom prst="line">
            <a:avLst/>
          </a:prstGeom>
          <a:noFill/>
          <a:ln w="76200">
            <a:solidFill>
              <a:schemeClr val="accent2"/>
            </a:solidFill>
            <a:round/>
            <a:headEnd type="triangle" w="med" len="med"/>
            <a:tailEnd/>
          </a:ln>
          <a:effectLst/>
        </p:spPr>
        <p:txBody>
          <a:bodyPr/>
          <a:lstStyle/>
          <a:p>
            <a:endParaRPr lang="en-US"/>
          </a:p>
        </p:txBody>
      </p:sp>
      <p:sp>
        <p:nvSpPr>
          <p:cNvPr id="9231" name="Line 15"/>
          <p:cNvSpPr>
            <a:spLocks noChangeShapeType="1"/>
          </p:cNvSpPr>
          <p:nvPr/>
        </p:nvSpPr>
        <p:spPr bwMode="auto">
          <a:xfrm>
            <a:off x="1447800" y="3124200"/>
            <a:ext cx="0" cy="1524000"/>
          </a:xfrm>
          <a:prstGeom prst="line">
            <a:avLst/>
          </a:prstGeom>
          <a:noFill/>
          <a:ln w="76200">
            <a:solidFill>
              <a:schemeClr val="accent2"/>
            </a:solidFill>
            <a:round/>
            <a:headEnd type="triangle" w="med" len="med"/>
            <a:tailEnd/>
          </a:ln>
          <a:effectLst/>
        </p:spPr>
        <p:txBody>
          <a:bodyPr/>
          <a:lstStyle/>
          <a:p>
            <a:endParaRPr lang="en-US"/>
          </a:p>
        </p:txBody>
      </p:sp>
      <p:sp>
        <p:nvSpPr>
          <p:cNvPr id="9232" name="Line 16"/>
          <p:cNvSpPr>
            <a:spLocks noChangeShapeType="1"/>
          </p:cNvSpPr>
          <p:nvPr/>
        </p:nvSpPr>
        <p:spPr bwMode="auto">
          <a:xfrm>
            <a:off x="7391400" y="3200400"/>
            <a:ext cx="0" cy="1219200"/>
          </a:xfrm>
          <a:prstGeom prst="line">
            <a:avLst/>
          </a:prstGeom>
          <a:noFill/>
          <a:ln w="76200">
            <a:solidFill>
              <a:schemeClr val="accent2"/>
            </a:solidFill>
            <a:round/>
            <a:headEnd type="triangle" w="med" len="med"/>
            <a:tailEnd/>
          </a:ln>
          <a:effectLst/>
        </p:spPr>
        <p:txBody>
          <a:bodyPr/>
          <a:lstStyle/>
          <a:p>
            <a:endParaRPr lang="en-US"/>
          </a:p>
        </p:txBody>
      </p:sp>
      <p:sp>
        <p:nvSpPr>
          <p:cNvPr id="9233" name="Line 17"/>
          <p:cNvSpPr>
            <a:spLocks noChangeShapeType="1"/>
          </p:cNvSpPr>
          <p:nvPr/>
        </p:nvSpPr>
        <p:spPr bwMode="auto">
          <a:xfrm>
            <a:off x="1524000" y="5029200"/>
            <a:ext cx="1752600" cy="1066800"/>
          </a:xfrm>
          <a:prstGeom prst="line">
            <a:avLst/>
          </a:prstGeom>
          <a:noFill/>
          <a:ln w="76200">
            <a:solidFill>
              <a:schemeClr val="accent2"/>
            </a:solidFill>
            <a:round/>
            <a:headEnd/>
            <a:tailEnd type="triangle" w="med" len="med"/>
          </a:ln>
          <a:effectLst/>
        </p:spPr>
        <p:txBody>
          <a:bodyPr/>
          <a:lstStyle/>
          <a:p>
            <a:endParaRPr lang="en-US"/>
          </a:p>
        </p:txBody>
      </p:sp>
      <p:sp>
        <p:nvSpPr>
          <p:cNvPr id="9234" name="Line 18"/>
          <p:cNvSpPr>
            <a:spLocks noChangeShapeType="1"/>
          </p:cNvSpPr>
          <p:nvPr/>
        </p:nvSpPr>
        <p:spPr bwMode="auto">
          <a:xfrm flipV="1">
            <a:off x="5562600" y="5257800"/>
            <a:ext cx="1828800" cy="838200"/>
          </a:xfrm>
          <a:prstGeom prst="line">
            <a:avLst/>
          </a:prstGeom>
          <a:noFill/>
          <a:ln w="76200">
            <a:solidFill>
              <a:schemeClr val="accent2"/>
            </a:solidFill>
            <a:round/>
            <a:headEnd/>
            <a:tailEnd type="triangle" w="med" len="med"/>
          </a:ln>
          <a:effectLst/>
        </p:spPr>
        <p:txBody>
          <a:bodyPr/>
          <a:lstStyle/>
          <a:p>
            <a:endParaRPr lang="en-US"/>
          </a:p>
        </p:txBody>
      </p:sp>
      <p:sp>
        <p:nvSpPr>
          <p:cNvPr id="9235" name="Line 19"/>
          <p:cNvSpPr>
            <a:spLocks noChangeShapeType="1"/>
          </p:cNvSpPr>
          <p:nvPr/>
        </p:nvSpPr>
        <p:spPr bwMode="auto">
          <a:xfrm flipV="1">
            <a:off x="1447800" y="5029200"/>
            <a:ext cx="0" cy="685800"/>
          </a:xfrm>
          <a:prstGeom prst="line">
            <a:avLst/>
          </a:prstGeom>
          <a:noFill/>
          <a:ln w="76200">
            <a:solidFill>
              <a:schemeClr val="accent2"/>
            </a:solidFill>
            <a:round/>
            <a:headEnd/>
            <a:tailEnd type="triangle" w="med" len="med"/>
          </a:ln>
          <a:effectLst/>
        </p:spPr>
        <p:txBody>
          <a:bodyPr/>
          <a:lstStyle/>
          <a:p>
            <a:endParaRPr lang="en-US"/>
          </a:p>
        </p:txBody>
      </p:sp>
      <p:sp>
        <p:nvSpPr>
          <p:cNvPr id="9236" name="Line 20"/>
          <p:cNvSpPr>
            <a:spLocks noChangeShapeType="1"/>
          </p:cNvSpPr>
          <p:nvPr/>
        </p:nvSpPr>
        <p:spPr bwMode="auto">
          <a:xfrm>
            <a:off x="4267200" y="2438400"/>
            <a:ext cx="0" cy="1219200"/>
          </a:xfrm>
          <a:prstGeom prst="line">
            <a:avLst/>
          </a:prstGeom>
          <a:noFill/>
          <a:ln w="76200">
            <a:solidFill>
              <a:schemeClr val="accent2"/>
            </a:solidFill>
            <a:round/>
            <a:headEnd type="triangle" w="med" len="med"/>
            <a:tailEnd/>
          </a:ln>
          <a:effectLst/>
        </p:spPr>
        <p:txBody>
          <a:bodyPr/>
          <a:lstStyle/>
          <a:p>
            <a:endParaRPr lang="en-US"/>
          </a:p>
        </p:txBody>
      </p:sp>
      <p:sp>
        <p:nvSpPr>
          <p:cNvPr id="9237" name="Line 21"/>
          <p:cNvSpPr>
            <a:spLocks noChangeShapeType="1"/>
          </p:cNvSpPr>
          <p:nvPr/>
        </p:nvSpPr>
        <p:spPr bwMode="auto">
          <a:xfrm>
            <a:off x="4267200" y="4114800"/>
            <a:ext cx="0" cy="1600200"/>
          </a:xfrm>
          <a:prstGeom prst="line">
            <a:avLst/>
          </a:prstGeom>
          <a:noFill/>
          <a:ln w="76200">
            <a:solidFill>
              <a:schemeClr val="accent2"/>
            </a:solidFill>
            <a:round/>
            <a:headEnd type="triangle" w="med" len="med"/>
            <a:tailEnd/>
          </a:ln>
          <a:effectLst/>
        </p:spPr>
        <p:txBody>
          <a:bodyPr/>
          <a:lstStyle/>
          <a:p>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76200" y="685800"/>
            <a:ext cx="8915400" cy="609600"/>
          </a:xfrm>
          <a:prstGeom prst="rect">
            <a:avLst/>
          </a:prstGeom>
          <a:noFill/>
          <a:ln w="9525">
            <a:noFill/>
            <a:miter lim="800000"/>
            <a:headEnd/>
            <a:tailEnd/>
          </a:ln>
          <a:effectLst/>
        </p:spPr>
        <p:txBody>
          <a:bodyPr anchor="ctr"/>
          <a:lstStyle/>
          <a:p>
            <a:pPr algn="ctr"/>
            <a:r>
              <a:rPr lang="en-US" sz="3200" b="1">
                <a:solidFill>
                  <a:schemeClr val="accent2"/>
                </a:solidFill>
                <a:effectLst>
                  <a:outerShdw blurRad="38100" dist="38100" dir="2700000" algn="tl">
                    <a:srgbClr val="000000"/>
                  </a:outerShdw>
                </a:effectLst>
                <a:latin typeface="Arial" charset="0"/>
                <a:cs typeface="Arial" charset="0"/>
              </a:rPr>
              <a:t>Functional group relationships among the major elements in the rice community</a:t>
            </a:r>
          </a:p>
          <a:p>
            <a:pPr algn="ctr"/>
            <a:r>
              <a:rPr lang="en-US" sz="4800" b="1">
                <a:solidFill>
                  <a:schemeClr val="accent2"/>
                </a:solidFill>
                <a:effectLst>
                  <a:outerShdw blurRad="38100" dist="38100" dir="2700000" algn="tl">
                    <a:srgbClr val="000000"/>
                  </a:outerShdw>
                </a:effectLst>
                <a:cs typeface="Times New Roman" pitchFamily="18" charset="0"/>
              </a:rPr>
              <a:t> </a:t>
            </a:r>
          </a:p>
        </p:txBody>
      </p:sp>
      <p:sp>
        <p:nvSpPr>
          <p:cNvPr id="10244" name="Text Box 4"/>
          <p:cNvSpPr txBox="1">
            <a:spLocks noChangeArrowheads="1"/>
          </p:cNvSpPr>
          <p:nvPr/>
        </p:nvSpPr>
        <p:spPr bwMode="auto">
          <a:xfrm>
            <a:off x="304800" y="1219200"/>
            <a:ext cx="2362200" cy="457200"/>
          </a:xfrm>
          <a:prstGeom prst="rect">
            <a:avLst/>
          </a:prstGeom>
          <a:solidFill>
            <a:srgbClr val="993366"/>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HERBIVORES</a:t>
            </a:r>
          </a:p>
        </p:txBody>
      </p:sp>
      <p:sp>
        <p:nvSpPr>
          <p:cNvPr id="10245" name="Text Box 5"/>
          <p:cNvSpPr txBox="1">
            <a:spLocks noChangeArrowheads="1"/>
          </p:cNvSpPr>
          <p:nvPr/>
        </p:nvSpPr>
        <p:spPr bwMode="auto">
          <a:xfrm>
            <a:off x="4419600" y="1219200"/>
            <a:ext cx="3505200" cy="457200"/>
          </a:xfrm>
          <a:prstGeom prst="rect">
            <a:avLst/>
          </a:prstGeom>
          <a:solidFill>
            <a:srgbClr val="009900"/>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HYPER  PARASITOIDS</a:t>
            </a:r>
          </a:p>
        </p:txBody>
      </p:sp>
      <p:sp>
        <p:nvSpPr>
          <p:cNvPr id="10246" name="Text Box 6"/>
          <p:cNvSpPr txBox="1">
            <a:spLocks noChangeArrowheads="1"/>
          </p:cNvSpPr>
          <p:nvPr/>
        </p:nvSpPr>
        <p:spPr bwMode="auto">
          <a:xfrm>
            <a:off x="2057400" y="2133600"/>
            <a:ext cx="2362200" cy="457200"/>
          </a:xfrm>
          <a:prstGeom prst="rect">
            <a:avLst/>
          </a:prstGeom>
          <a:solidFill>
            <a:srgbClr val="009900"/>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PREDATORS</a:t>
            </a:r>
          </a:p>
        </p:txBody>
      </p:sp>
      <p:sp>
        <p:nvSpPr>
          <p:cNvPr id="10247" name="Text Box 7"/>
          <p:cNvSpPr txBox="1">
            <a:spLocks noChangeArrowheads="1"/>
          </p:cNvSpPr>
          <p:nvPr/>
        </p:nvSpPr>
        <p:spPr bwMode="auto">
          <a:xfrm>
            <a:off x="5257800" y="2057400"/>
            <a:ext cx="2362200" cy="457200"/>
          </a:xfrm>
          <a:prstGeom prst="rect">
            <a:avLst/>
          </a:prstGeom>
          <a:solidFill>
            <a:srgbClr val="009900"/>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PARASITOIDS</a:t>
            </a:r>
          </a:p>
        </p:txBody>
      </p:sp>
      <p:sp>
        <p:nvSpPr>
          <p:cNvPr id="10248" name="Line 8"/>
          <p:cNvSpPr>
            <a:spLocks noChangeShapeType="1"/>
          </p:cNvSpPr>
          <p:nvPr/>
        </p:nvSpPr>
        <p:spPr bwMode="auto">
          <a:xfrm>
            <a:off x="6477000" y="1676400"/>
            <a:ext cx="0" cy="381000"/>
          </a:xfrm>
          <a:prstGeom prst="line">
            <a:avLst/>
          </a:prstGeom>
          <a:noFill/>
          <a:ln w="76200">
            <a:solidFill>
              <a:srgbClr val="009900"/>
            </a:solidFill>
            <a:round/>
            <a:headEnd type="triangle" w="med" len="med"/>
            <a:tailEnd/>
          </a:ln>
          <a:effectLst/>
        </p:spPr>
        <p:txBody>
          <a:bodyPr/>
          <a:lstStyle/>
          <a:p>
            <a:endParaRPr lang="en-US"/>
          </a:p>
        </p:txBody>
      </p:sp>
      <p:sp>
        <p:nvSpPr>
          <p:cNvPr id="10249" name="Line 9"/>
          <p:cNvSpPr>
            <a:spLocks noChangeShapeType="1"/>
          </p:cNvSpPr>
          <p:nvPr/>
        </p:nvSpPr>
        <p:spPr bwMode="auto">
          <a:xfrm>
            <a:off x="2667000" y="1447800"/>
            <a:ext cx="2590800" cy="838200"/>
          </a:xfrm>
          <a:prstGeom prst="line">
            <a:avLst/>
          </a:prstGeom>
          <a:noFill/>
          <a:ln w="76200">
            <a:solidFill>
              <a:srgbClr val="993366"/>
            </a:solidFill>
            <a:round/>
            <a:headEnd/>
            <a:tailEnd type="triangle" w="med" len="med"/>
          </a:ln>
          <a:effectLst/>
        </p:spPr>
        <p:txBody>
          <a:bodyPr/>
          <a:lstStyle/>
          <a:p>
            <a:endParaRPr lang="en-US"/>
          </a:p>
        </p:txBody>
      </p:sp>
      <p:sp>
        <p:nvSpPr>
          <p:cNvPr id="10250" name="Line 10"/>
          <p:cNvSpPr>
            <a:spLocks noChangeShapeType="1"/>
          </p:cNvSpPr>
          <p:nvPr/>
        </p:nvSpPr>
        <p:spPr bwMode="auto">
          <a:xfrm>
            <a:off x="1828800" y="1676400"/>
            <a:ext cx="381000" cy="457200"/>
          </a:xfrm>
          <a:prstGeom prst="line">
            <a:avLst/>
          </a:prstGeom>
          <a:noFill/>
          <a:ln w="76200">
            <a:solidFill>
              <a:srgbClr val="993366"/>
            </a:solidFill>
            <a:round/>
            <a:headEnd/>
            <a:tailEnd type="triangle" w="med" len="med"/>
          </a:ln>
          <a:effectLst/>
        </p:spPr>
        <p:txBody>
          <a:bodyPr/>
          <a:lstStyle/>
          <a:p>
            <a:endParaRPr lang="en-US"/>
          </a:p>
        </p:txBody>
      </p:sp>
      <p:sp>
        <p:nvSpPr>
          <p:cNvPr id="10251" name="Text Box 11"/>
          <p:cNvSpPr txBox="1">
            <a:spLocks noChangeArrowheads="1"/>
          </p:cNvSpPr>
          <p:nvPr/>
        </p:nvSpPr>
        <p:spPr bwMode="auto">
          <a:xfrm>
            <a:off x="609600" y="3048000"/>
            <a:ext cx="3048000" cy="701675"/>
          </a:xfrm>
          <a:prstGeom prst="rect">
            <a:avLst/>
          </a:prstGeom>
          <a:solidFill>
            <a:srgbClr val="0000FF"/>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DETRITIVORES (Adult Diptera, Coleoptera)</a:t>
            </a:r>
          </a:p>
        </p:txBody>
      </p:sp>
      <p:sp>
        <p:nvSpPr>
          <p:cNvPr id="10252" name="Text Box 12"/>
          <p:cNvSpPr txBox="1">
            <a:spLocks noChangeArrowheads="1"/>
          </p:cNvSpPr>
          <p:nvPr/>
        </p:nvSpPr>
        <p:spPr bwMode="auto">
          <a:xfrm>
            <a:off x="5562600" y="2895600"/>
            <a:ext cx="3352800" cy="701675"/>
          </a:xfrm>
          <a:prstGeom prst="rect">
            <a:avLst/>
          </a:prstGeom>
          <a:solidFill>
            <a:srgbClr val="FF00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FILTER-FEEDERS (Adult Chironomidae, Culicidae)</a:t>
            </a:r>
          </a:p>
        </p:txBody>
      </p:sp>
      <p:sp>
        <p:nvSpPr>
          <p:cNvPr id="10253" name="Text Box 13"/>
          <p:cNvSpPr txBox="1">
            <a:spLocks noChangeArrowheads="1"/>
          </p:cNvSpPr>
          <p:nvPr/>
        </p:nvSpPr>
        <p:spPr bwMode="auto">
          <a:xfrm>
            <a:off x="2743200" y="3886200"/>
            <a:ext cx="3429000" cy="701675"/>
          </a:xfrm>
          <a:prstGeom prst="rect">
            <a:avLst/>
          </a:prstGeom>
          <a:solidFill>
            <a:srgbClr val="0000FF"/>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DETRITIVORES (Surface- Dwelling Collembola)</a:t>
            </a:r>
          </a:p>
        </p:txBody>
      </p:sp>
      <p:sp>
        <p:nvSpPr>
          <p:cNvPr id="10254" name="Line 14"/>
          <p:cNvSpPr>
            <a:spLocks noChangeShapeType="1"/>
          </p:cNvSpPr>
          <p:nvPr/>
        </p:nvSpPr>
        <p:spPr bwMode="auto">
          <a:xfrm flipH="1">
            <a:off x="3657600" y="2438400"/>
            <a:ext cx="2209800" cy="990600"/>
          </a:xfrm>
          <a:prstGeom prst="line">
            <a:avLst/>
          </a:prstGeom>
          <a:noFill/>
          <a:ln w="76200">
            <a:solidFill>
              <a:srgbClr val="3366FF"/>
            </a:solidFill>
            <a:round/>
            <a:headEnd type="triangle" w="med" len="med"/>
            <a:tailEnd/>
          </a:ln>
          <a:effectLst/>
        </p:spPr>
        <p:txBody>
          <a:bodyPr/>
          <a:lstStyle/>
          <a:p>
            <a:endParaRPr lang="en-US"/>
          </a:p>
        </p:txBody>
      </p:sp>
      <p:sp>
        <p:nvSpPr>
          <p:cNvPr id="10255" name="Line 15"/>
          <p:cNvSpPr>
            <a:spLocks noChangeShapeType="1"/>
          </p:cNvSpPr>
          <p:nvPr/>
        </p:nvSpPr>
        <p:spPr bwMode="auto">
          <a:xfrm flipH="1">
            <a:off x="2667000" y="2514600"/>
            <a:ext cx="76200" cy="609600"/>
          </a:xfrm>
          <a:prstGeom prst="line">
            <a:avLst/>
          </a:prstGeom>
          <a:noFill/>
          <a:ln w="76200">
            <a:solidFill>
              <a:srgbClr val="3366FF"/>
            </a:solidFill>
            <a:round/>
            <a:headEnd type="triangle" w="med" len="med"/>
            <a:tailEnd/>
          </a:ln>
          <a:effectLst/>
        </p:spPr>
        <p:txBody>
          <a:bodyPr/>
          <a:lstStyle/>
          <a:p>
            <a:endParaRPr lang="en-US"/>
          </a:p>
        </p:txBody>
      </p:sp>
      <p:sp>
        <p:nvSpPr>
          <p:cNvPr id="10256" name="Line 16"/>
          <p:cNvSpPr>
            <a:spLocks noChangeShapeType="1"/>
          </p:cNvSpPr>
          <p:nvPr/>
        </p:nvSpPr>
        <p:spPr bwMode="auto">
          <a:xfrm>
            <a:off x="3429000" y="2438400"/>
            <a:ext cx="609600" cy="1447800"/>
          </a:xfrm>
          <a:prstGeom prst="line">
            <a:avLst/>
          </a:prstGeom>
          <a:noFill/>
          <a:ln w="76200">
            <a:solidFill>
              <a:srgbClr val="3366FF"/>
            </a:solidFill>
            <a:round/>
            <a:headEnd type="triangle" w="med" len="med"/>
            <a:tailEnd/>
          </a:ln>
          <a:effectLst/>
        </p:spPr>
        <p:txBody>
          <a:bodyPr/>
          <a:lstStyle/>
          <a:p>
            <a:endParaRPr lang="en-US"/>
          </a:p>
        </p:txBody>
      </p:sp>
      <p:sp>
        <p:nvSpPr>
          <p:cNvPr id="10257" name="Line 17"/>
          <p:cNvSpPr>
            <a:spLocks noChangeShapeType="1"/>
          </p:cNvSpPr>
          <p:nvPr/>
        </p:nvSpPr>
        <p:spPr bwMode="auto">
          <a:xfrm flipH="1" flipV="1">
            <a:off x="4114800" y="2590800"/>
            <a:ext cx="1447800" cy="838200"/>
          </a:xfrm>
          <a:prstGeom prst="line">
            <a:avLst/>
          </a:prstGeom>
          <a:noFill/>
          <a:ln w="76200">
            <a:solidFill>
              <a:srgbClr val="FF0000"/>
            </a:solidFill>
            <a:round/>
            <a:headEnd/>
            <a:tailEnd type="triangle" w="med" len="med"/>
          </a:ln>
          <a:effectLst/>
        </p:spPr>
        <p:txBody>
          <a:bodyPr/>
          <a:lstStyle/>
          <a:p>
            <a:endParaRPr lang="en-US"/>
          </a:p>
        </p:txBody>
      </p:sp>
      <p:sp>
        <p:nvSpPr>
          <p:cNvPr id="10258" name="Line 18"/>
          <p:cNvSpPr>
            <a:spLocks noChangeShapeType="1"/>
          </p:cNvSpPr>
          <p:nvPr/>
        </p:nvSpPr>
        <p:spPr bwMode="auto">
          <a:xfrm flipV="1">
            <a:off x="6172200" y="2438400"/>
            <a:ext cx="152400" cy="457200"/>
          </a:xfrm>
          <a:prstGeom prst="line">
            <a:avLst/>
          </a:prstGeom>
          <a:noFill/>
          <a:ln w="76200">
            <a:solidFill>
              <a:srgbClr val="FF0000"/>
            </a:solidFill>
            <a:round/>
            <a:headEnd/>
            <a:tailEnd type="triangle" w="med" len="med"/>
          </a:ln>
          <a:effectLst/>
        </p:spPr>
        <p:txBody>
          <a:bodyPr/>
          <a:lstStyle/>
          <a:p>
            <a:endParaRPr lang="en-US"/>
          </a:p>
        </p:txBody>
      </p:sp>
      <p:sp>
        <p:nvSpPr>
          <p:cNvPr id="10259" name="Text Box 19"/>
          <p:cNvSpPr txBox="1">
            <a:spLocks noChangeArrowheads="1"/>
          </p:cNvSpPr>
          <p:nvPr/>
        </p:nvSpPr>
        <p:spPr bwMode="auto">
          <a:xfrm rot="-5400000">
            <a:off x="-952500" y="3541713"/>
            <a:ext cx="2362200" cy="457200"/>
          </a:xfrm>
          <a:prstGeom prst="rect">
            <a:avLst/>
          </a:prstGeom>
          <a:solidFill>
            <a:srgbClr val="993366"/>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RICE  PLANT</a:t>
            </a:r>
          </a:p>
        </p:txBody>
      </p:sp>
      <p:sp>
        <p:nvSpPr>
          <p:cNvPr id="10260" name="Line 20"/>
          <p:cNvSpPr>
            <a:spLocks noChangeShapeType="1"/>
          </p:cNvSpPr>
          <p:nvPr/>
        </p:nvSpPr>
        <p:spPr bwMode="auto">
          <a:xfrm flipV="1">
            <a:off x="228600" y="1524000"/>
            <a:ext cx="762000" cy="1066800"/>
          </a:xfrm>
          <a:prstGeom prst="line">
            <a:avLst/>
          </a:prstGeom>
          <a:noFill/>
          <a:ln w="76200">
            <a:solidFill>
              <a:srgbClr val="993366"/>
            </a:solidFill>
            <a:round/>
            <a:headEnd/>
            <a:tailEnd type="triangle" w="med" len="med"/>
          </a:ln>
          <a:effectLst/>
        </p:spPr>
        <p:txBody>
          <a:bodyPr/>
          <a:lstStyle/>
          <a:p>
            <a:endParaRPr lang="en-US"/>
          </a:p>
        </p:txBody>
      </p:sp>
      <p:sp>
        <p:nvSpPr>
          <p:cNvPr id="10261" name="Text Box 21"/>
          <p:cNvSpPr txBox="1">
            <a:spLocks noChangeArrowheads="1"/>
          </p:cNvSpPr>
          <p:nvPr/>
        </p:nvSpPr>
        <p:spPr bwMode="auto">
          <a:xfrm>
            <a:off x="381000" y="5562600"/>
            <a:ext cx="2514600" cy="701675"/>
          </a:xfrm>
          <a:prstGeom prst="rect">
            <a:avLst/>
          </a:prstGeom>
          <a:solidFill>
            <a:srgbClr val="0000FF"/>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DETRITIVORES (Aquatic Larvae)</a:t>
            </a:r>
          </a:p>
        </p:txBody>
      </p:sp>
      <p:sp>
        <p:nvSpPr>
          <p:cNvPr id="10262" name="Text Box 22"/>
          <p:cNvSpPr txBox="1">
            <a:spLocks noChangeArrowheads="1"/>
          </p:cNvSpPr>
          <p:nvPr/>
        </p:nvSpPr>
        <p:spPr bwMode="auto">
          <a:xfrm>
            <a:off x="3429000" y="5334000"/>
            <a:ext cx="2286000" cy="701675"/>
          </a:xfrm>
          <a:prstGeom prst="rect">
            <a:avLst/>
          </a:prstGeom>
          <a:solidFill>
            <a:srgbClr val="0099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AQUATIC PREDATORS</a:t>
            </a:r>
          </a:p>
        </p:txBody>
      </p:sp>
      <p:sp>
        <p:nvSpPr>
          <p:cNvPr id="10263" name="Text Box 23"/>
          <p:cNvSpPr txBox="1">
            <a:spLocks noChangeArrowheads="1"/>
          </p:cNvSpPr>
          <p:nvPr/>
        </p:nvSpPr>
        <p:spPr bwMode="auto">
          <a:xfrm>
            <a:off x="6477000" y="4724400"/>
            <a:ext cx="2362200" cy="701675"/>
          </a:xfrm>
          <a:prstGeom prst="rect">
            <a:avLst/>
          </a:prstGeom>
          <a:solidFill>
            <a:srgbClr val="FF00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FILTER FEEDERS (Larvae)</a:t>
            </a:r>
          </a:p>
        </p:txBody>
      </p:sp>
      <p:sp>
        <p:nvSpPr>
          <p:cNvPr id="10264" name="Text Box 24"/>
          <p:cNvSpPr txBox="1">
            <a:spLocks noChangeArrowheads="1"/>
          </p:cNvSpPr>
          <p:nvPr/>
        </p:nvSpPr>
        <p:spPr bwMode="auto">
          <a:xfrm>
            <a:off x="3352800" y="6324600"/>
            <a:ext cx="2819400" cy="396875"/>
          </a:xfrm>
          <a:prstGeom prst="rect">
            <a:avLst/>
          </a:prstGeom>
          <a:solidFill>
            <a:srgbClr val="0099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ORGANIC RESIDUE</a:t>
            </a:r>
          </a:p>
        </p:txBody>
      </p:sp>
      <p:sp>
        <p:nvSpPr>
          <p:cNvPr id="10265" name="Line 25"/>
          <p:cNvSpPr>
            <a:spLocks noChangeShapeType="1"/>
          </p:cNvSpPr>
          <p:nvPr/>
        </p:nvSpPr>
        <p:spPr bwMode="auto">
          <a:xfrm>
            <a:off x="228600" y="4876800"/>
            <a:ext cx="0" cy="1676400"/>
          </a:xfrm>
          <a:prstGeom prst="line">
            <a:avLst/>
          </a:prstGeom>
          <a:noFill/>
          <a:ln w="76200">
            <a:solidFill>
              <a:srgbClr val="993366"/>
            </a:solidFill>
            <a:round/>
            <a:headEnd/>
            <a:tailEnd/>
          </a:ln>
          <a:effectLst/>
        </p:spPr>
        <p:txBody>
          <a:bodyPr/>
          <a:lstStyle/>
          <a:p>
            <a:endParaRPr lang="en-US"/>
          </a:p>
        </p:txBody>
      </p:sp>
      <p:sp>
        <p:nvSpPr>
          <p:cNvPr id="10266" name="Line 26"/>
          <p:cNvSpPr>
            <a:spLocks noChangeShapeType="1"/>
          </p:cNvSpPr>
          <p:nvPr/>
        </p:nvSpPr>
        <p:spPr bwMode="auto">
          <a:xfrm>
            <a:off x="228600" y="6553200"/>
            <a:ext cx="3124200" cy="0"/>
          </a:xfrm>
          <a:prstGeom prst="line">
            <a:avLst/>
          </a:prstGeom>
          <a:noFill/>
          <a:ln w="76200">
            <a:solidFill>
              <a:srgbClr val="993366"/>
            </a:solidFill>
            <a:round/>
            <a:headEnd/>
            <a:tailEnd type="triangle" w="med" len="med"/>
          </a:ln>
          <a:effectLst/>
        </p:spPr>
        <p:txBody>
          <a:bodyPr/>
          <a:lstStyle/>
          <a:p>
            <a:endParaRPr lang="en-US"/>
          </a:p>
        </p:txBody>
      </p:sp>
      <p:sp>
        <p:nvSpPr>
          <p:cNvPr id="10267" name="Line 27"/>
          <p:cNvSpPr>
            <a:spLocks noChangeShapeType="1"/>
          </p:cNvSpPr>
          <p:nvPr/>
        </p:nvSpPr>
        <p:spPr bwMode="auto">
          <a:xfrm flipV="1">
            <a:off x="1676400" y="3733800"/>
            <a:ext cx="0" cy="1828800"/>
          </a:xfrm>
          <a:prstGeom prst="line">
            <a:avLst/>
          </a:prstGeom>
          <a:noFill/>
          <a:ln w="76200">
            <a:solidFill>
              <a:srgbClr val="0000FF"/>
            </a:solidFill>
            <a:round/>
            <a:headEnd/>
            <a:tailEnd type="triangle" w="med" len="med"/>
          </a:ln>
          <a:effectLst/>
        </p:spPr>
        <p:txBody>
          <a:bodyPr/>
          <a:lstStyle/>
          <a:p>
            <a:endParaRPr lang="en-US"/>
          </a:p>
        </p:txBody>
      </p:sp>
      <p:sp>
        <p:nvSpPr>
          <p:cNvPr id="10268" name="Line 28"/>
          <p:cNvSpPr>
            <a:spLocks noChangeShapeType="1"/>
          </p:cNvSpPr>
          <p:nvPr/>
        </p:nvSpPr>
        <p:spPr bwMode="auto">
          <a:xfrm>
            <a:off x="7467600" y="3581400"/>
            <a:ext cx="0" cy="1295400"/>
          </a:xfrm>
          <a:prstGeom prst="line">
            <a:avLst/>
          </a:prstGeom>
          <a:noFill/>
          <a:ln w="76200">
            <a:solidFill>
              <a:srgbClr val="FF0000"/>
            </a:solidFill>
            <a:round/>
            <a:headEnd type="triangle" w="med" len="med"/>
            <a:tailEnd/>
          </a:ln>
          <a:effectLst/>
        </p:spPr>
        <p:txBody>
          <a:bodyPr/>
          <a:lstStyle/>
          <a:p>
            <a:endParaRPr lang="en-US"/>
          </a:p>
        </p:txBody>
      </p:sp>
      <p:sp>
        <p:nvSpPr>
          <p:cNvPr id="10269" name="Line 29"/>
          <p:cNvSpPr>
            <a:spLocks noChangeShapeType="1"/>
          </p:cNvSpPr>
          <p:nvPr/>
        </p:nvSpPr>
        <p:spPr bwMode="auto">
          <a:xfrm flipV="1">
            <a:off x="5638800" y="5029200"/>
            <a:ext cx="838200" cy="762000"/>
          </a:xfrm>
          <a:prstGeom prst="line">
            <a:avLst/>
          </a:prstGeom>
          <a:noFill/>
          <a:ln w="76200">
            <a:solidFill>
              <a:srgbClr val="009900"/>
            </a:solidFill>
            <a:round/>
            <a:headEnd type="triangle" w="med" len="med"/>
            <a:tailEnd/>
          </a:ln>
          <a:effectLst/>
        </p:spPr>
        <p:txBody>
          <a:bodyPr/>
          <a:lstStyle/>
          <a:p>
            <a:endParaRPr lang="en-US"/>
          </a:p>
        </p:txBody>
      </p:sp>
      <p:sp>
        <p:nvSpPr>
          <p:cNvPr id="10270" name="Line 30"/>
          <p:cNvSpPr>
            <a:spLocks noChangeShapeType="1"/>
          </p:cNvSpPr>
          <p:nvPr/>
        </p:nvSpPr>
        <p:spPr bwMode="auto">
          <a:xfrm flipV="1">
            <a:off x="2819400" y="5638800"/>
            <a:ext cx="685800" cy="76200"/>
          </a:xfrm>
          <a:prstGeom prst="line">
            <a:avLst/>
          </a:prstGeom>
          <a:noFill/>
          <a:ln w="76200">
            <a:solidFill>
              <a:srgbClr val="3366FF"/>
            </a:solidFill>
            <a:round/>
            <a:headEnd/>
            <a:tailEnd type="triangle" w="med" len="med"/>
          </a:ln>
          <a:effectLst/>
        </p:spPr>
        <p:txBody>
          <a:bodyPr/>
          <a:lstStyle/>
          <a:p>
            <a:endParaRPr lang="en-US"/>
          </a:p>
        </p:txBody>
      </p:sp>
      <p:sp>
        <p:nvSpPr>
          <p:cNvPr id="10271" name="Line 31"/>
          <p:cNvSpPr>
            <a:spLocks noChangeShapeType="1"/>
          </p:cNvSpPr>
          <p:nvPr/>
        </p:nvSpPr>
        <p:spPr bwMode="auto">
          <a:xfrm flipH="1" flipV="1">
            <a:off x="2819400" y="5943600"/>
            <a:ext cx="609600" cy="457200"/>
          </a:xfrm>
          <a:prstGeom prst="line">
            <a:avLst/>
          </a:prstGeom>
          <a:noFill/>
          <a:ln w="76200">
            <a:solidFill>
              <a:srgbClr val="3366FF"/>
            </a:solidFill>
            <a:round/>
            <a:headEnd/>
            <a:tailEnd type="triangle" w="med" len="med"/>
          </a:ln>
          <a:effectLst/>
        </p:spPr>
        <p:txBody>
          <a:bodyPr/>
          <a:lstStyle/>
          <a:p>
            <a:endParaRPr lang="en-US"/>
          </a:p>
        </p:txBody>
      </p:sp>
      <p:sp>
        <p:nvSpPr>
          <p:cNvPr id="10272" name="Text Box 32"/>
          <p:cNvSpPr txBox="1">
            <a:spLocks noChangeArrowheads="1"/>
          </p:cNvSpPr>
          <p:nvPr/>
        </p:nvSpPr>
        <p:spPr bwMode="auto">
          <a:xfrm>
            <a:off x="6858000" y="5943600"/>
            <a:ext cx="2286000" cy="854075"/>
          </a:xfrm>
          <a:prstGeom prst="rect">
            <a:avLst/>
          </a:prstGeom>
          <a:solidFill>
            <a:srgbClr val="FF00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ZOOPLANKTON</a:t>
            </a:r>
          </a:p>
          <a:p>
            <a:pPr algn="ctr">
              <a:spcBef>
                <a:spcPct val="50000"/>
              </a:spcBef>
            </a:pPr>
            <a:r>
              <a:rPr lang="en-US" sz="2000" b="1">
                <a:solidFill>
                  <a:srgbClr val="00FFFF"/>
                </a:solidFill>
                <a:effectLst>
                  <a:outerShdw blurRad="38100" dist="38100" dir="2700000" algn="tl">
                    <a:srgbClr val="000000"/>
                  </a:outerShdw>
                </a:effectLst>
                <a:latin typeface="Arial" charset="0"/>
              </a:rPr>
              <a:t>BACTERIA</a:t>
            </a:r>
          </a:p>
        </p:txBody>
      </p:sp>
      <p:sp>
        <p:nvSpPr>
          <p:cNvPr id="10273" name="Line 33"/>
          <p:cNvSpPr>
            <a:spLocks noChangeShapeType="1"/>
          </p:cNvSpPr>
          <p:nvPr/>
        </p:nvSpPr>
        <p:spPr bwMode="auto">
          <a:xfrm flipH="1" flipV="1">
            <a:off x="8153400" y="5334000"/>
            <a:ext cx="685800" cy="685800"/>
          </a:xfrm>
          <a:prstGeom prst="line">
            <a:avLst/>
          </a:prstGeom>
          <a:noFill/>
          <a:ln w="76200">
            <a:solidFill>
              <a:srgbClr val="FF0000"/>
            </a:solidFill>
            <a:round/>
            <a:headEnd/>
            <a:tailEnd type="triangle" w="med" len="med"/>
          </a:ln>
          <a:effectLst/>
        </p:spPr>
        <p:txBody>
          <a:bodyPr/>
          <a:lstStyle/>
          <a:p>
            <a:endParaRPr lang="en-US"/>
          </a:p>
        </p:txBody>
      </p:sp>
      <p:sp>
        <p:nvSpPr>
          <p:cNvPr id="10274" name="Line 34"/>
          <p:cNvSpPr>
            <a:spLocks noChangeShapeType="1"/>
          </p:cNvSpPr>
          <p:nvPr/>
        </p:nvSpPr>
        <p:spPr bwMode="auto">
          <a:xfrm>
            <a:off x="6172200" y="6553200"/>
            <a:ext cx="685800" cy="0"/>
          </a:xfrm>
          <a:prstGeom prst="line">
            <a:avLst/>
          </a:prstGeom>
          <a:noFill/>
          <a:ln w="76200">
            <a:solidFill>
              <a:srgbClr val="FF0000"/>
            </a:solidFill>
            <a:round/>
            <a:headEnd/>
            <a:tailEnd type="triangle" w="med" len="med"/>
          </a:ln>
          <a:effectLst/>
        </p:spPr>
        <p:txBody>
          <a:bodyPr/>
          <a:lstStyle/>
          <a:p>
            <a:endParaRPr lang="en-US"/>
          </a:p>
        </p:txBody>
      </p:sp>
      <p:sp>
        <p:nvSpPr>
          <p:cNvPr id="10275" name="Line 35"/>
          <p:cNvSpPr>
            <a:spLocks noChangeShapeType="1"/>
          </p:cNvSpPr>
          <p:nvPr/>
        </p:nvSpPr>
        <p:spPr bwMode="auto">
          <a:xfrm>
            <a:off x="7010400" y="6324600"/>
            <a:ext cx="228600" cy="304800"/>
          </a:xfrm>
          <a:prstGeom prst="line">
            <a:avLst/>
          </a:prstGeom>
          <a:noFill/>
          <a:ln w="9525">
            <a:solidFill>
              <a:schemeClr val="tx1"/>
            </a:solidFill>
            <a:round/>
            <a:headEnd/>
            <a:tailEnd/>
          </a:ln>
          <a:effectLst/>
        </p:spPr>
        <p:txBody>
          <a:bodyPr/>
          <a:lstStyle/>
          <a:p>
            <a:endParaRPr lang="en-US"/>
          </a:p>
        </p:txBody>
      </p:sp>
      <p:sp>
        <p:nvSpPr>
          <p:cNvPr id="10276" name="Line 36"/>
          <p:cNvSpPr>
            <a:spLocks noChangeShapeType="1"/>
          </p:cNvSpPr>
          <p:nvPr/>
        </p:nvSpPr>
        <p:spPr bwMode="auto">
          <a:xfrm flipV="1">
            <a:off x="8763000" y="6324600"/>
            <a:ext cx="152400" cy="304800"/>
          </a:xfrm>
          <a:prstGeom prst="line">
            <a:avLst/>
          </a:prstGeom>
          <a:noFill/>
          <a:ln w="9525">
            <a:solidFill>
              <a:schemeClr val="tx1"/>
            </a:solidFill>
            <a:round/>
            <a:headEnd/>
            <a:tailEnd/>
          </a:ln>
          <a:effectLst/>
        </p:spPr>
        <p:txBody>
          <a:bodyPr/>
          <a:lstStyle/>
          <a:p>
            <a:endParaRPr lang="en-US"/>
          </a:p>
        </p:txBody>
      </p:sp>
      <p:sp>
        <p:nvSpPr>
          <p:cNvPr id="10277" name="Line 37"/>
          <p:cNvSpPr>
            <a:spLocks noChangeShapeType="1"/>
          </p:cNvSpPr>
          <p:nvPr/>
        </p:nvSpPr>
        <p:spPr bwMode="auto">
          <a:xfrm>
            <a:off x="533400" y="4648200"/>
            <a:ext cx="8610600" cy="0"/>
          </a:xfrm>
          <a:prstGeom prst="line">
            <a:avLst/>
          </a:prstGeom>
          <a:noFill/>
          <a:ln w="9525">
            <a:solidFill>
              <a:schemeClr val="tx1"/>
            </a:solidFill>
            <a:round/>
            <a:headEnd/>
            <a:tailEnd/>
          </a:ln>
          <a:effectLst/>
        </p:spPr>
        <p:txBody>
          <a:bodyPr wrap="none" anchor="ctr"/>
          <a:lstStyle/>
          <a:p>
            <a:endParaRPr lang="en-US"/>
          </a:p>
        </p:txBody>
      </p:sp>
      <p:sp>
        <p:nvSpPr>
          <p:cNvPr id="10278" name="Line 38"/>
          <p:cNvSpPr>
            <a:spLocks noChangeShapeType="1"/>
          </p:cNvSpPr>
          <p:nvPr/>
        </p:nvSpPr>
        <p:spPr bwMode="auto">
          <a:xfrm>
            <a:off x="533400" y="4724400"/>
            <a:ext cx="8610600" cy="0"/>
          </a:xfrm>
          <a:prstGeom prst="line">
            <a:avLst/>
          </a:prstGeom>
          <a:noFill/>
          <a:ln w="9525">
            <a:solidFill>
              <a:schemeClr val="tx1"/>
            </a:solidFill>
            <a:round/>
            <a:headEnd/>
            <a:tailEnd type="triangle" w="med" len="med"/>
          </a:ln>
          <a:effectLst/>
        </p:spPr>
        <p:txBody>
          <a:bodyPr wrap="none" anchor="ctr"/>
          <a:lstStyle/>
          <a:p>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B050"/>
                </a:solidFill>
              </a:rPr>
              <a:t>THANK YOU.....</a:t>
            </a:r>
            <a:endParaRPr lang="en-IN" b="1" dirty="0">
              <a:solidFill>
                <a:srgbClr val="00B050"/>
              </a:solidFill>
            </a:endParaRPr>
          </a:p>
        </p:txBody>
      </p:sp>
      <p:pic>
        <p:nvPicPr>
          <p:cNvPr id="78849" name="Picture 1" descr="F:\plant health managmt\CHM Scheme 2014-15\2nd crop october onwards\paddy\9.12.2014\20141209_090010.jpg"/>
          <p:cNvPicPr>
            <a:picLocks noGrp="1" noChangeAspect="1" noChangeArrowheads="1"/>
          </p:cNvPicPr>
          <p:nvPr>
            <p:ph sz="quarter" idx="1"/>
          </p:nvPr>
        </p:nvPicPr>
        <p:blipFill>
          <a:blip r:embed="rId2" cstate="print"/>
          <a:stretch>
            <a:fillRect/>
          </a:stretch>
        </p:blipFill>
        <p:spPr bwMode="auto">
          <a:xfrm>
            <a:off x="685800" y="1371600"/>
            <a:ext cx="8077199" cy="51054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scan021"/>
          <p:cNvPicPr>
            <a:picLocks noChangeAspect="1" noChangeArrowheads="1"/>
          </p:cNvPicPr>
          <p:nvPr/>
        </p:nvPicPr>
        <p:blipFill>
          <a:blip r:embed="rId2" cstate="print">
            <a:lum bright="12000"/>
          </a:blip>
          <a:srcRect l="5556" t="1373" r="55556" b="54691"/>
          <a:stretch>
            <a:fillRect/>
          </a:stretch>
        </p:blipFill>
        <p:spPr bwMode="auto">
          <a:xfrm>
            <a:off x="457200" y="1066800"/>
            <a:ext cx="8305800" cy="5257800"/>
          </a:xfrm>
          <a:prstGeom prst="rect">
            <a:avLst/>
          </a:prstGeom>
          <a:noFill/>
          <a:ln w="9525">
            <a:noFill/>
            <a:miter lim="800000"/>
            <a:headEnd/>
            <a:tailEnd/>
          </a:ln>
        </p:spPr>
      </p:pic>
      <p:sp>
        <p:nvSpPr>
          <p:cNvPr id="27651" name="Rectangle 3"/>
          <p:cNvSpPr>
            <a:spLocks noGrp="1" noChangeArrowheads="1"/>
          </p:cNvSpPr>
          <p:nvPr>
            <p:ph type="title"/>
          </p:nvPr>
        </p:nvSpPr>
        <p:spPr>
          <a:xfrm>
            <a:off x="914400" y="0"/>
            <a:ext cx="7772400" cy="990600"/>
          </a:xfrm>
        </p:spPr>
        <p:txBody>
          <a:bodyPr>
            <a:normAutofit/>
          </a:bodyPr>
          <a:lstStyle/>
          <a:p>
            <a:pPr eaLnBrk="1" hangingPunct="1"/>
            <a:r>
              <a:rPr lang="en-US" sz="4000" b="1" i="1" dirty="0" err="1" smtClean="0">
                <a:solidFill>
                  <a:schemeClr val="tx1"/>
                </a:solidFill>
              </a:rPr>
              <a:t>Tetragnatha</a:t>
            </a:r>
            <a:r>
              <a:rPr lang="en-US" sz="4000" b="1" i="1" dirty="0" smtClean="0">
                <a:solidFill>
                  <a:schemeClr val="tx1"/>
                </a:solidFill>
              </a:rPr>
              <a:t> </a:t>
            </a:r>
            <a:r>
              <a:rPr lang="en-US" sz="4000" b="1" i="1" dirty="0" err="1" smtClean="0">
                <a:solidFill>
                  <a:schemeClr val="tx1"/>
                </a:solidFill>
              </a:rPr>
              <a:t>maxillosa</a:t>
            </a:r>
            <a:r>
              <a:rPr lang="en-US" sz="4000" b="1" i="1" dirty="0" smtClean="0">
                <a:solidFill>
                  <a:schemeClr val="tx1"/>
                </a:solidFill>
              </a:rPr>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scan021"/>
          <p:cNvPicPr>
            <a:picLocks noChangeAspect="1" noChangeArrowheads="1"/>
          </p:cNvPicPr>
          <p:nvPr/>
        </p:nvPicPr>
        <p:blipFill>
          <a:blip r:embed="rId2" cstate="print">
            <a:lum bright="6000"/>
          </a:blip>
          <a:srcRect l="47223" t="-197" b="76660"/>
          <a:stretch>
            <a:fillRect/>
          </a:stretch>
        </p:blipFill>
        <p:spPr bwMode="auto">
          <a:xfrm>
            <a:off x="152400" y="0"/>
            <a:ext cx="8763000" cy="670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scan021"/>
          <p:cNvPicPr>
            <a:picLocks noChangeAspect="1" noChangeArrowheads="1"/>
          </p:cNvPicPr>
          <p:nvPr/>
        </p:nvPicPr>
        <p:blipFill>
          <a:blip r:embed="rId2" cstate="print"/>
          <a:srcRect l="44444" t="26479" b="29585"/>
          <a:stretch>
            <a:fillRect/>
          </a:stretch>
        </p:blipFill>
        <p:spPr bwMode="auto">
          <a:xfrm>
            <a:off x="4419600" y="2286000"/>
            <a:ext cx="1524000" cy="2133600"/>
          </a:xfrm>
          <a:prstGeom prst="rect">
            <a:avLst/>
          </a:prstGeom>
          <a:noFill/>
          <a:ln w="9525">
            <a:noFill/>
            <a:miter lim="800000"/>
            <a:headEnd/>
            <a:tailEnd/>
          </a:ln>
        </p:spPr>
      </p:pic>
      <p:pic>
        <p:nvPicPr>
          <p:cNvPr id="29699" name="Picture 3" descr="scan021"/>
          <p:cNvPicPr>
            <a:picLocks noChangeAspect="1" noChangeArrowheads="1"/>
          </p:cNvPicPr>
          <p:nvPr/>
        </p:nvPicPr>
        <p:blipFill>
          <a:blip r:embed="rId2" cstate="print">
            <a:lum bright="12000"/>
          </a:blip>
          <a:srcRect l="44444" t="26479" b="29585"/>
          <a:stretch>
            <a:fillRect/>
          </a:stretch>
        </p:blipFill>
        <p:spPr bwMode="auto">
          <a:xfrm>
            <a:off x="0" y="0"/>
            <a:ext cx="9144000" cy="670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scan002"/>
          <p:cNvPicPr>
            <a:picLocks noChangeAspect="1" noChangeArrowheads="1"/>
          </p:cNvPicPr>
          <p:nvPr/>
        </p:nvPicPr>
        <p:blipFill>
          <a:blip r:embed="rId2" cstate="print">
            <a:lum bright="18000"/>
          </a:blip>
          <a:srcRect b="65817"/>
          <a:stretch>
            <a:fillRect/>
          </a:stretch>
        </p:blipFill>
        <p:spPr bwMode="auto">
          <a:xfrm>
            <a:off x="4038600" y="1066800"/>
            <a:ext cx="5105400" cy="5562600"/>
          </a:xfrm>
          <a:prstGeom prst="rect">
            <a:avLst/>
          </a:prstGeom>
          <a:noFill/>
          <a:ln w="9525">
            <a:noFill/>
            <a:miter lim="800000"/>
            <a:headEnd/>
            <a:tailEnd/>
          </a:ln>
        </p:spPr>
      </p:pic>
      <p:sp>
        <p:nvSpPr>
          <p:cNvPr id="2051" name="Rectangle 9"/>
          <p:cNvSpPr>
            <a:spLocks noGrp="1" noChangeArrowheads="1"/>
          </p:cNvSpPr>
          <p:nvPr>
            <p:ph type="ctrTitle"/>
          </p:nvPr>
        </p:nvSpPr>
        <p:spPr>
          <a:xfrm>
            <a:off x="0" y="152400"/>
            <a:ext cx="8991600" cy="762000"/>
          </a:xfrm>
        </p:spPr>
        <p:txBody>
          <a:bodyPr>
            <a:normAutofit/>
          </a:bodyPr>
          <a:lstStyle/>
          <a:p>
            <a:pPr eaLnBrk="1" hangingPunct="1"/>
            <a:r>
              <a:rPr lang="en-US" sz="4000" b="1" i="1" dirty="0" err="1" smtClean="0">
                <a:solidFill>
                  <a:schemeClr val="tx1"/>
                </a:solidFill>
              </a:rPr>
              <a:t>Micraspis</a:t>
            </a:r>
            <a:r>
              <a:rPr lang="en-US" sz="4000" b="1" i="1" dirty="0" smtClean="0">
                <a:solidFill>
                  <a:schemeClr val="tx1"/>
                </a:solidFill>
              </a:rPr>
              <a:t> </a:t>
            </a:r>
            <a:r>
              <a:rPr lang="en-US" sz="4000" b="1" i="1" dirty="0" err="1" smtClean="0">
                <a:solidFill>
                  <a:schemeClr val="tx1"/>
                </a:solidFill>
              </a:rPr>
              <a:t>crocea</a:t>
            </a:r>
            <a:r>
              <a:rPr lang="en-US" sz="4000" b="1" i="1" dirty="0" smtClean="0">
                <a:solidFill>
                  <a:schemeClr val="tx1"/>
                </a:solidFill>
              </a:rPr>
              <a:t>- Lady Bird Beetle </a:t>
            </a:r>
          </a:p>
        </p:txBody>
      </p:sp>
      <p:sp>
        <p:nvSpPr>
          <p:cNvPr id="2052" name="Rectangle 10"/>
          <p:cNvSpPr>
            <a:spLocks noGrp="1" noChangeArrowheads="1"/>
          </p:cNvSpPr>
          <p:nvPr>
            <p:ph type="subTitle" idx="1"/>
          </p:nvPr>
        </p:nvSpPr>
        <p:spPr>
          <a:xfrm>
            <a:off x="838200" y="1219200"/>
            <a:ext cx="6400800" cy="838200"/>
          </a:xfrm>
        </p:spPr>
        <p:txBody>
          <a:bodyPr/>
          <a:lstStyle/>
          <a:p>
            <a:pPr eaLnBrk="1" hangingPunct="1"/>
            <a:endParaRPr lang="en-US" dirty="0" smtClean="0"/>
          </a:p>
        </p:txBody>
      </p:sp>
      <p:sp>
        <p:nvSpPr>
          <p:cNvPr id="5" name="TextBox 4"/>
          <p:cNvSpPr txBox="1"/>
          <p:nvPr/>
        </p:nvSpPr>
        <p:spPr>
          <a:xfrm>
            <a:off x="304800" y="1143001"/>
            <a:ext cx="3581399" cy="4893647"/>
          </a:xfrm>
          <a:prstGeom prst="rect">
            <a:avLst/>
          </a:prstGeom>
          <a:noFill/>
        </p:spPr>
        <p:txBody>
          <a:bodyPr wrap="square" rtlCol="0">
            <a:spAutoFit/>
          </a:bodyPr>
          <a:lstStyle/>
          <a:p>
            <a:r>
              <a:rPr lang="en-IN" sz="2400" i="1" dirty="0" err="1" smtClean="0"/>
              <a:t>Micraspis</a:t>
            </a:r>
            <a:r>
              <a:rPr lang="en-IN" sz="2400" i="1" dirty="0" smtClean="0"/>
              <a:t> sp. </a:t>
            </a:r>
            <a:r>
              <a:rPr lang="en-IN" sz="2400" dirty="0" smtClean="0"/>
              <a:t>brightly </a:t>
            </a:r>
            <a:r>
              <a:rPr lang="en-IN" sz="2400" dirty="0" err="1" smtClean="0"/>
              <a:t>colored</a:t>
            </a:r>
            <a:r>
              <a:rPr lang="en-IN" sz="2400" dirty="0" smtClean="0"/>
              <a:t> in shades of red. Lady beetles are active during the day in the upper half of the rice</a:t>
            </a:r>
          </a:p>
          <a:p>
            <a:r>
              <a:rPr lang="en-IN" sz="2400" dirty="0" smtClean="0"/>
              <a:t>canopy in </a:t>
            </a:r>
            <a:r>
              <a:rPr lang="en-IN" sz="2400" dirty="0" err="1" smtClean="0"/>
              <a:t>dryland</a:t>
            </a:r>
            <a:r>
              <a:rPr lang="en-IN" sz="2400" dirty="0" smtClean="0"/>
              <a:t> and wetland habitats. Both the adult  and the dark larva of </a:t>
            </a:r>
            <a:r>
              <a:rPr lang="en-IN" sz="2400" i="1" dirty="0" err="1" smtClean="0"/>
              <a:t>Micraspis</a:t>
            </a:r>
            <a:r>
              <a:rPr lang="en-IN" sz="2400" i="1" dirty="0" smtClean="0"/>
              <a:t> </a:t>
            </a:r>
            <a:r>
              <a:rPr lang="en-IN" sz="2400" i="1" dirty="0" err="1" smtClean="0"/>
              <a:t>crocea</a:t>
            </a:r>
            <a:endParaRPr lang="en-IN" sz="2400" i="1" dirty="0" smtClean="0"/>
          </a:p>
          <a:p>
            <a:r>
              <a:rPr lang="en-IN" sz="2400" dirty="0" smtClean="0"/>
              <a:t>feed on small </a:t>
            </a:r>
            <a:r>
              <a:rPr lang="en-IN" sz="2400" dirty="0" err="1" smtClean="0"/>
              <a:t>planthopper</a:t>
            </a:r>
            <a:r>
              <a:rPr lang="en-IN" sz="2400" dirty="0" smtClean="0"/>
              <a:t> prey as well as on small larvae</a:t>
            </a:r>
          </a:p>
          <a:p>
            <a:r>
              <a:rPr lang="en-IN" sz="2400" dirty="0" smtClean="0"/>
              <a:t>and exposed eggs.</a:t>
            </a:r>
            <a:endParaRPr lang="en-IN"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can002"/>
          <p:cNvPicPr>
            <a:picLocks noChangeAspect="1" noChangeArrowheads="1"/>
          </p:cNvPicPr>
          <p:nvPr/>
        </p:nvPicPr>
        <p:blipFill>
          <a:blip r:embed="rId2" cstate="print">
            <a:lum bright="18000"/>
          </a:blip>
          <a:srcRect t="34183" b="29836"/>
          <a:stretch>
            <a:fillRect/>
          </a:stretch>
        </p:blipFill>
        <p:spPr bwMode="auto">
          <a:xfrm>
            <a:off x="0" y="1295400"/>
            <a:ext cx="9144000" cy="5562600"/>
          </a:xfrm>
          <a:prstGeom prst="rect">
            <a:avLst/>
          </a:prstGeom>
          <a:noFill/>
          <a:ln w="9525">
            <a:noFill/>
            <a:miter lim="800000"/>
            <a:headEnd/>
            <a:tailEnd/>
          </a:ln>
        </p:spPr>
      </p:pic>
      <p:sp>
        <p:nvSpPr>
          <p:cNvPr id="3075" name="Rectangle 3"/>
          <p:cNvSpPr>
            <a:spLocks noGrp="1" noChangeArrowheads="1"/>
          </p:cNvSpPr>
          <p:nvPr>
            <p:ph type="ctrTitle"/>
          </p:nvPr>
        </p:nvSpPr>
        <p:spPr>
          <a:xfrm>
            <a:off x="533400" y="228600"/>
            <a:ext cx="7772400" cy="1241425"/>
          </a:xfrm>
        </p:spPr>
        <p:txBody>
          <a:bodyPr/>
          <a:lstStyle/>
          <a:p>
            <a:pPr eaLnBrk="1" hangingPunct="1"/>
            <a:r>
              <a:rPr lang="en-US" b="1" i="1" dirty="0" err="1" smtClean="0">
                <a:solidFill>
                  <a:schemeClr val="tx1"/>
                </a:solidFill>
              </a:rPr>
              <a:t>M.crocea</a:t>
            </a:r>
            <a:r>
              <a:rPr lang="en-US" b="1" i="1" dirty="0" smtClean="0">
                <a:solidFill>
                  <a:schemeClr val="tx1"/>
                </a:solidFill>
              </a:rPr>
              <a:t>- Dark Larvae</a:t>
            </a:r>
          </a:p>
        </p:txBody>
      </p:sp>
      <p:sp>
        <p:nvSpPr>
          <p:cNvPr id="3076" name="Rectangle 4"/>
          <p:cNvSpPr>
            <a:spLocks noGrp="1" noChangeArrowheads="1"/>
          </p:cNvSpPr>
          <p:nvPr>
            <p:ph type="subTitle" idx="1"/>
          </p:nvPr>
        </p:nvSpPr>
        <p:spPr>
          <a:xfrm>
            <a:off x="1371600" y="1524000"/>
            <a:ext cx="6400800" cy="1371600"/>
          </a:xfrm>
        </p:spPr>
        <p:txBody>
          <a:bodyPr/>
          <a:lstStyle/>
          <a:p>
            <a:pPr eaLnBrk="1" hangingPunct="1"/>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
          <p:cNvSpPr>
            <a:spLocks noGrp="1" noChangeArrowheads="1"/>
          </p:cNvSpPr>
          <p:nvPr>
            <p:ph type="ctrTitle"/>
          </p:nvPr>
        </p:nvSpPr>
        <p:spPr>
          <a:xfrm>
            <a:off x="304800" y="533400"/>
            <a:ext cx="8001000" cy="381000"/>
          </a:xfrm>
        </p:spPr>
        <p:txBody>
          <a:bodyPr>
            <a:normAutofit fontScale="90000"/>
          </a:bodyPr>
          <a:lstStyle/>
          <a:p>
            <a:pPr eaLnBrk="1" hangingPunct="1"/>
            <a:r>
              <a:rPr lang="en-US" sz="4000" b="1" i="1" dirty="0" err="1" smtClean="0">
                <a:solidFill>
                  <a:schemeClr val="tx1"/>
                </a:solidFill>
              </a:rPr>
              <a:t>Harmonia</a:t>
            </a:r>
            <a:r>
              <a:rPr lang="en-US" sz="4000" b="1" i="1" dirty="0" smtClean="0">
                <a:solidFill>
                  <a:schemeClr val="tx1"/>
                </a:solidFill>
              </a:rPr>
              <a:t> </a:t>
            </a:r>
            <a:r>
              <a:rPr lang="en-US" sz="4000" b="1" i="1" dirty="0" err="1" smtClean="0">
                <a:solidFill>
                  <a:schemeClr val="tx1"/>
                </a:solidFill>
              </a:rPr>
              <a:t>octomacula</a:t>
            </a:r>
            <a:endParaRPr lang="en-US" sz="4000" dirty="0" smtClean="0"/>
          </a:p>
        </p:txBody>
      </p:sp>
      <p:sp>
        <p:nvSpPr>
          <p:cNvPr id="4100" name="Rectangle 5"/>
          <p:cNvSpPr>
            <a:spLocks noGrp="1" noChangeArrowheads="1"/>
          </p:cNvSpPr>
          <p:nvPr>
            <p:ph type="subTitle" idx="1"/>
          </p:nvPr>
        </p:nvSpPr>
        <p:spPr>
          <a:xfrm>
            <a:off x="685800" y="1752600"/>
            <a:ext cx="6400800" cy="914400"/>
          </a:xfrm>
        </p:spPr>
        <p:txBody>
          <a:bodyPr/>
          <a:lstStyle/>
          <a:p>
            <a:pPr eaLnBrk="1" hangingPunct="1"/>
            <a:endParaRPr lang="en-US" dirty="0" smtClean="0"/>
          </a:p>
        </p:txBody>
      </p:sp>
      <p:pic>
        <p:nvPicPr>
          <p:cNvPr id="4101" name="Picture 5" descr="F:\plant health managmt\CLINIC -VDY\knowledge bank- rice\natural enemies\harmonia.jpg"/>
          <p:cNvPicPr>
            <a:picLocks noChangeAspect="1" noChangeArrowheads="1"/>
          </p:cNvPicPr>
          <p:nvPr/>
        </p:nvPicPr>
        <p:blipFill>
          <a:blip r:embed="rId2" cstate="print"/>
          <a:srcRect/>
          <a:stretch>
            <a:fillRect/>
          </a:stretch>
        </p:blipFill>
        <p:spPr bwMode="auto">
          <a:xfrm>
            <a:off x="152400" y="1066800"/>
            <a:ext cx="8839200" cy="5562601"/>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can003"/>
          <p:cNvPicPr>
            <a:picLocks noChangeAspect="1" noChangeArrowheads="1"/>
          </p:cNvPicPr>
          <p:nvPr/>
        </p:nvPicPr>
        <p:blipFill>
          <a:blip r:embed="rId2" cstate="print">
            <a:lum bright="12000" contrast="12000"/>
          </a:blip>
          <a:srcRect t="66138"/>
          <a:stretch>
            <a:fillRect/>
          </a:stretch>
        </p:blipFill>
        <p:spPr bwMode="auto">
          <a:xfrm>
            <a:off x="381000" y="1219200"/>
            <a:ext cx="8305800" cy="5372100"/>
          </a:xfrm>
          <a:prstGeom prst="rect">
            <a:avLst/>
          </a:prstGeom>
          <a:noFill/>
          <a:ln w="9525">
            <a:noFill/>
            <a:miter lim="800000"/>
            <a:headEnd/>
            <a:tailEnd/>
          </a:ln>
        </p:spPr>
      </p:pic>
      <p:sp>
        <p:nvSpPr>
          <p:cNvPr id="5123" name="Rectangle 3"/>
          <p:cNvSpPr>
            <a:spLocks noGrp="1" noChangeArrowheads="1"/>
          </p:cNvSpPr>
          <p:nvPr>
            <p:ph type="title"/>
          </p:nvPr>
        </p:nvSpPr>
        <p:spPr>
          <a:xfrm>
            <a:off x="762000" y="228600"/>
            <a:ext cx="8153400" cy="1219200"/>
          </a:xfrm>
        </p:spPr>
        <p:txBody>
          <a:bodyPr>
            <a:normAutofit fontScale="90000"/>
          </a:bodyPr>
          <a:lstStyle/>
          <a:p>
            <a:pPr eaLnBrk="1" hangingPunct="1"/>
            <a:r>
              <a:rPr lang="en-US" sz="4000" b="1" dirty="0" err="1" smtClean="0">
                <a:solidFill>
                  <a:schemeClr val="tx1"/>
                </a:solidFill>
              </a:rPr>
              <a:t>Harmonia</a:t>
            </a:r>
            <a:r>
              <a:rPr lang="en-US" sz="4000" b="1" dirty="0" smtClean="0">
                <a:solidFill>
                  <a:schemeClr val="tx1"/>
                </a:solidFill>
              </a:rPr>
              <a:t> </a:t>
            </a:r>
            <a:r>
              <a:rPr lang="en-US" sz="4000" b="1" dirty="0" err="1" smtClean="0">
                <a:solidFill>
                  <a:schemeClr val="tx1"/>
                </a:solidFill>
              </a:rPr>
              <a:t>octomaculata</a:t>
            </a:r>
            <a:r>
              <a:rPr lang="en-US" sz="4000" b="1" dirty="0" smtClean="0">
                <a:solidFill>
                  <a:schemeClr val="tx1"/>
                </a:solidFill>
              </a:rPr>
              <a:t> larva feeding on a plant hopper nymph</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an003"/>
          <p:cNvPicPr>
            <a:picLocks noChangeAspect="1" noChangeArrowheads="1"/>
          </p:cNvPicPr>
          <p:nvPr/>
        </p:nvPicPr>
        <p:blipFill>
          <a:blip r:embed="rId2" cstate="print">
            <a:lum bright="6000"/>
          </a:blip>
          <a:srcRect t="32428" b="33862"/>
          <a:stretch>
            <a:fillRect/>
          </a:stretch>
        </p:blipFill>
        <p:spPr bwMode="auto">
          <a:xfrm>
            <a:off x="228600" y="1219200"/>
            <a:ext cx="8686800" cy="5257800"/>
          </a:xfrm>
          <a:prstGeom prst="rect">
            <a:avLst/>
          </a:prstGeom>
          <a:noFill/>
          <a:ln w="9525">
            <a:noFill/>
            <a:miter lim="800000"/>
            <a:headEnd/>
            <a:tailEnd/>
          </a:ln>
        </p:spPr>
      </p:pic>
      <p:sp>
        <p:nvSpPr>
          <p:cNvPr id="6147" name="Rectangle 3"/>
          <p:cNvSpPr>
            <a:spLocks noGrp="1" noChangeArrowheads="1"/>
          </p:cNvSpPr>
          <p:nvPr>
            <p:ph type="ctrTitle"/>
          </p:nvPr>
        </p:nvSpPr>
        <p:spPr>
          <a:xfrm>
            <a:off x="685800" y="457200"/>
            <a:ext cx="7772400" cy="990600"/>
          </a:xfrm>
        </p:spPr>
        <p:txBody>
          <a:bodyPr>
            <a:normAutofit/>
          </a:bodyPr>
          <a:lstStyle/>
          <a:p>
            <a:pPr eaLnBrk="1" hangingPunct="1"/>
            <a:r>
              <a:rPr lang="en-US" sz="4000" b="1" i="1" dirty="0" err="1" smtClean="0">
                <a:solidFill>
                  <a:schemeClr val="tx1"/>
                </a:solidFill>
              </a:rPr>
              <a:t>Menochilus</a:t>
            </a:r>
            <a:r>
              <a:rPr lang="en-US" sz="4000" b="1" i="1" dirty="0" smtClean="0">
                <a:solidFill>
                  <a:schemeClr val="tx1"/>
                </a:solidFill>
              </a:rPr>
              <a:t> </a:t>
            </a:r>
            <a:r>
              <a:rPr lang="en-US" sz="4000" b="1" i="1" dirty="0" err="1" smtClean="0">
                <a:solidFill>
                  <a:schemeClr val="tx1"/>
                </a:solidFill>
              </a:rPr>
              <a:t>sexmaculatus</a:t>
            </a:r>
            <a:endParaRPr lang="en-US" sz="4000" b="1" i="1" dirty="0" smtClean="0">
              <a:solidFill>
                <a:schemeClr val="tx1"/>
              </a:solidFill>
            </a:endParaRPr>
          </a:p>
        </p:txBody>
      </p:sp>
      <p:sp>
        <p:nvSpPr>
          <p:cNvPr id="6148" name="Rectangle 4"/>
          <p:cNvSpPr>
            <a:spLocks noGrp="1" noChangeArrowheads="1"/>
          </p:cNvSpPr>
          <p:nvPr>
            <p:ph type="subTitle" idx="1"/>
          </p:nvPr>
        </p:nvSpPr>
        <p:spPr>
          <a:xfrm>
            <a:off x="838200" y="1371600"/>
            <a:ext cx="6400800" cy="914400"/>
          </a:xfrm>
        </p:spPr>
        <p:txBody>
          <a:bodyPr/>
          <a:lstStyle/>
          <a:p>
            <a:pPr eaLnBrk="1" hangingPunct="1"/>
            <a:endParaRPr lang="en-US" dirty="0" smtClean="0"/>
          </a:p>
        </p:txBody>
      </p:sp>
      <p:pic>
        <p:nvPicPr>
          <p:cNvPr id="6149" name="Picture 5" descr="F:\plant health managmt\CLINIC -VDY\knowledge bank- rice\natural enemies\menochilus.jpg"/>
          <p:cNvPicPr>
            <a:picLocks noChangeAspect="1" noChangeArrowheads="1"/>
          </p:cNvPicPr>
          <p:nvPr/>
        </p:nvPicPr>
        <p:blipFill>
          <a:blip r:embed="rId3" cstate="print"/>
          <a:srcRect/>
          <a:stretch>
            <a:fillRect/>
          </a:stretch>
        </p:blipFill>
        <p:spPr bwMode="auto">
          <a:xfrm>
            <a:off x="4572000" y="1295400"/>
            <a:ext cx="4419600" cy="53086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IN" sz="4000" b="1" dirty="0" smtClean="0">
                <a:solidFill>
                  <a:srgbClr val="FF0000"/>
                </a:solidFill>
              </a:rPr>
              <a:t>Agro Ecosystem Analysis in Rice</a:t>
            </a:r>
            <a:endParaRPr lang="en-IN" sz="4000" b="1" dirty="0">
              <a:solidFill>
                <a:srgbClr val="FF0000"/>
              </a:solidFill>
            </a:endParaRPr>
          </a:p>
        </p:txBody>
      </p:sp>
      <p:sp>
        <p:nvSpPr>
          <p:cNvPr id="3" name="Content Placeholder 2"/>
          <p:cNvSpPr>
            <a:spLocks noGrp="1"/>
          </p:cNvSpPr>
          <p:nvPr>
            <p:ph idx="1"/>
          </p:nvPr>
        </p:nvSpPr>
        <p:spPr>
          <a:xfrm>
            <a:off x="304800" y="1447800"/>
            <a:ext cx="8610600" cy="5105400"/>
          </a:xfrm>
        </p:spPr>
        <p:txBody>
          <a:bodyPr/>
          <a:lstStyle/>
          <a:p>
            <a:r>
              <a:rPr lang="en-IN" sz="3600" dirty="0" smtClean="0">
                <a:solidFill>
                  <a:srgbClr val="FF0000"/>
                </a:solidFill>
              </a:rPr>
              <a:t>3 Types of insects in paddy fields</a:t>
            </a:r>
          </a:p>
          <a:p>
            <a:r>
              <a:rPr lang="en-IN" dirty="0" smtClean="0">
                <a:solidFill>
                  <a:srgbClr val="00B050"/>
                </a:solidFill>
              </a:rPr>
              <a:t>Neutrals in in paddy fields</a:t>
            </a:r>
          </a:p>
          <a:p>
            <a:r>
              <a:rPr lang="en-IN" dirty="0" smtClean="0">
                <a:solidFill>
                  <a:srgbClr val="00B050"/>
                </a:solidFill>
              </a:rPr>
              <a:t>Natural enemies in paddy fields</a:t>
            </a:r>
          </a:p>
          <a:p>
            <a:r>
              <a:rPr lang="en-IN" dirty="0" smtClean="0">
                <a:solidFill>
                  <a:srgbClr val="00B050"/>
                </a:solidFill>
              </a:rPr>
              <a:t>Insect pests in paddy fields</a:t>
            </a:r>
          </a:p>
          <a:p>
            <a:endParaRPr lang="en-IN" dirty="0" smtClean="0">
              <a:solidFill>
                <a:srgbClr val="00B050"/>
              </a:solidFill>
            </a:endParaRPr>
          </a:p>
          <a:p>
            <a:endParaRPr lang="en-IN" dirty="0" smtClean="0"/>
          </a:p>
          <a:p>
            <a:endParaRPr lang="en-IN" dirty="0" smtClean="0"/>
          </a:p>
          <a:p>
            <a:endParaRPr lang="en-IN" dirty="0"/>
          </a:p>
        </p:txBody>
      </p:sp>
      <p:pic>
        <p:nvPicPr>
          <p:cNvPr id="4" name="Picture 3" descr="tanyderidae.jpg"/>
          <p:cNvPicPr>
            <a:picLocks noChangeAspect="1"/>
          </p:cNvPicPr>
          <p:nvPr/>
        </p:nvPicPr>
        <p:blipFill>
          <a:blip r:embed="rId2" cstate="print"/>
          <a:stretch>
            <a:fillRect/>
          </a:stretch>
        </p:blipFill>
        <p:spPr>
          <a:xfrm>
            <a:off x="685800" y="4114800"/>
            <a:ext cx="2476500" cy="2362200"/>
          </a:xfrm>
          <a:prstGeom prst="rect">
            <a:avLst/>
          </a:prstGeom>
        </p:spPr>
      </p:pic>
      <p:pic>
        <p:nvPicPr>
          <p:cNvPr id="5" name="Picture 2" descr="scan004"/>
          <p:cNvPicPr>
            <a:picLocks noChangeAspect="1" noChangeArrowheads="1"/>
          </p:cNvPicPr>
          <p:nvPr/>
        </p:nvPicPr>
        <p:blipFill>
          <a:blip r:embed="rId3" cstate="print">
            <a:lum bright="12000"/>
          </a:blip>
          <a:srcRect b="51360"/>
          <a:stretch>
            <a:fillRect/>
          </a:stretch>
        </p:blipFill>
        <p:spPr bwMode="auto">
          <a:xfrm>
            <a:off x="3352800" y="4114800"/>
            <a:ext cx="2971800" cy="2438400"/>
          </a:xfrm>
          <a:prstGeom prst="rect">
            <a:avLst/>
          </a:prstGeom>
          <a:noFill/>
          <a:ln w="9525">
            <a:noFill/>
            <a:miter lim="800000"/>
            <a:headEnd/>
            <a:tailEnd/>
          </a:ln>
        </p:spPr>
      </p:pic>
      <p:pic>
        <p:nvPicPr>
          <p:cNvPr id="6" name="Picture 3" descr="ri"/>
          <p:cNvPicPr>
            <a:picLocks noChangeAspect="1" noChangeArrowheads="1"/>
          </p:cNvPicPr>
          <p:nvPr/>
        </p:nvPicPr>
        <p:blipFill>
          <a:blip r:embed="rId4" cstate="print"/>
          <a:srcRect/>
          <a:stretch>
            <a:fillRect/>
          </a:stretch>
        </p:blipFill>
        <p:spPr bwMode="auto">
          <a:xfrm>
            <a:off x="6477000" y="4114800"/>
            <a:ext cx="2209800" cy="23622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457200"/>
            <a:ext cx="8458200" cy="6019800"/>
          </a:xfrm>
        </p:spPr>
        <p:txBody>
          <a:bodyPr>
            <a:normAutofit/>
          </a:bodyPr>
          <a:lstStyle/>
          <a:p>
            <a:r>
              <a:rPr lang="en-IN" i="1" dirty="0" err="1"/>
              <a:t>Harmonia</a:t>
            </a:r>
            <a:r>
              <a:rPr lang="en-IN" i="1" dirty="0"/>
              <a:t> </a:t>
            </a:r>
            <a:r>
              <a:rPr lang="en-IN" i="1" dirty="0" err="1"/>
              <a:t>octomaculata</a:t>
            </a:r>
            <a:r>
              <a:rPr lang="en-IN" i="1" dirty="0"/>
              <a:t> </a:t>
            </a:r>
            <a:r>
              <a:rPr lang="en-IN" i="1" dirty="0" smtClean="0"/>
              <a:t>and </a:t>
            </a:r>
            <a:r>
              <a:rPr lang="en-IN" i="1" dirty="0" err="1" smtClean="0"/>
              <a:t>Menochilus</a:t>
            </a:r>
            <a:r>
              <a:rPr lang="en-IN" i="1" dirty="0" smtClean="0"/>
              <a:t> </a:t>
            </a:r>
            <a:r>
              <a:rPr lang="en-IN" i="1" dirty="0" err="1" smtClean="0"/>
              <a:t>sexmaculatus</a:t>
            </a:r>
            <a:r>
              <a:rPr lang="en-IN" i="1" dirty="0" smtClean="0"/>
              <a:t> are </a:t>
            </a:r>
            <a:r>
              <a:rPr lang="en-IN" i="1" dirty="0"/>
              <a:t>black-spotted lady </a:t>
            </a:r>
            <a:r>
              <a:rPr lang="en-IN" i="1" dirty="0" smtClean="0"/>
              <a:t>beetles </a:t>
            </a:r>
            <a:r>
              <a:rPr lang="en-IN" dirty="0" smtClean="0"/>
              <a:t>that </a:t>
            </a:r>
            <a:r>
              <a:rPr lang="en-IN" dirty="0"/>
              <a:t>catch slow-moving prey. Adults are quick to fall </a:t>
            </a:r>
            <a:r>
              <a:rPr lang="en-IN" dirty="0" smtClean="0"/>
              <a:t>off plants </a:t>
            </a:r>
            <a:r>
              <a:rPr lang="en-IN" dirty="0"/>
              <a:t>or fly when disturbed. A lady beetle takes </a:t>
            </a:r>
            <a:r>
              <a:rPr lang="en-IN" dirty="0" smtClean="0"/>
              <a:t>1-2 weeks </a:t>
            </a:r>
            <a:r>
              <a:rPr lang="en-IN" dirty="0"/>
              <a:t>to develop from egg to adult and produces </a:t>
            </a:r>
            <a:r>
              <a:rPr lang="en-IN" dirty="0" smtClean="0"/>
              <a:t>150-200 </a:t>
            </a:r>
            <a:r>
              <a:rPr lang="en-IN" dirty="0"/>
              <a:t>offspring in 6-10 weeks. Lady beetle larvae are </a:t>
            </a:r>
            <a:r>
              <a:rPr lang="en-IN" dirty="0" smtClean="0"/>
              <a:t>more voracious </a:t>
            </a:r>
            <a:r>
              <a:rPr lang="en-IN" dirty="0"/>
              <a:t>than adults and consume 5-10 prey (</a:t>
            </a:r>
            <a:r>
              <a:rPr lang="en-IN" dirty="0" err="1" smtClean="0"/>
              <a:t>eggs,nymphs</a:t>
            </a:r>
            <a:r>
              <a:rPr lang="en-IN" dirty="0"/>
              <a:t>, larvae, adults) daily.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can004"/>
          <p:cNvPicPr>
            <a:picLocks noChangeAspect="1" noChangeArrowheads="1"/>
          </p:cNvPicPr>
          <p:nvPr/>
        </p:nvPicPr>
        <p:blipFill>
          <a:blip r:embed="rId2" cstate="print">
            <a:lum bright="12000"/>
          </a:blip>
          <a:srcRect b="51360"/>
          <a:stretch>
            <a:fillRect/>
          </a:stretch>
        </p:blipFill>
        <p:spPr bwMode="auto">
          <a:xfrm>
            <a:off x="4495800" y="1295400"/>
            <a:ext cx="4648200" cy="5181600"/>
          </a:xfrm>
          <a:prstGeom prst="rect">
            <a:avLst/>
          </a:prstGeom>
          <a:noFill/>
          <a:ln w="9525">
            <a:noFill/>
            <a:miter lim="800000"/>
            <a:headEnd/>
            <a:tailEnd/>
          </a:ln>
        </p:spPr>
      </p:pic>
      <p:sp>
        <p:nvSpPr>
          <p:cNvPr id="7171" name="Rectangle 3"/>
          <p:cNvSpPr>
            <a:spLocks noGrp="1" noChangeArrowheads="1"/>
          </p:cNvSpPr>
          <p:nvPr>
            <p:ph type="title"/>
          </p:nvPr>
        </p:nvSpPr>
        <p:spPr/>
        <p:txBody>
          <a:bodyPr>
            <a:normAutofit/>
          </a:bodyPr>
          <a:lstStyle/>
          <a:p>
            <a:pPr eaLnBrk="1" hangingPunct="1"/>
            <a:r>
              <a:rPr lang="en-US" sz="4000" b="1" i="1" dirty="0" err="1" smtClean="0">
                <a:solidFill>
                  <a:schemeClr val="tx1"/>
                </a:solidFill>
              </a:rPr>
              <a:t>Ophionea</a:t>
            </a:r>
            <a:r>
              <a:rPr lang="en-US" sz="4000" b="1" i="1" dirty="0" smtClean="0">
                <a:solidFill>
                  <a:schemeClr val="tx1"/>
                </a:solidFill>
              </a:rPr>
              <a:t> </a:t>
            </a:r>
            <a:r>
              <a:rPr lang="en-US" sz="4000" b="1" i="1" dirty="0" err="1" smtClean="0">
                <a:solidFill>
                  <a:schemeClr val="tx1"/>
                </a:solidFill>
              </a:rPr>
              <a:t>nigrofasciata</a:t>
            </a:r>
            <a:endParaRPr lang="en-US" sz="4000" b="1" i="1" dirty="0" smtClean="0">
              <a:solidFill>
                <a:schemeClr val="tx1"/>
              </a:solidFill>
            </a:endParaRPr>
          </a:p>
        </p:txBody>
      </p:sp>
      <p:sp>
        <p:nvSpPr>
          <p:cNvPr id="4" name="TextBox 3"/>
          <p:cNvSpPr txBox="1"/>
          <p:nvPr/>
        </p:nvSpPr>
        <p:spPr>
          <a:xfrm>
            <a:off x="381000" y="1295399"/>
            <a:ext cx="4267200" cy="4154984"/>
          </a:xfrm>
          <a:prstGeom prst="rect">
            <a:avLst/>
          </a:prstGeom>
          <a:noFill/>
        </p:spPr>
        <p:txBody>
          <a:bodyPr wrap="square" rtlCol="0">
            <a:spAutoFit/>
          </a:bodyPr>
          <a:lstStyle/>
          <a:p>
            <a:r>
              <a:rPr lang="en-IN" sz="2400" i="1" dirty="0" err="1" smtClean="0"/>
              <a:t>Ophionea</a:t>
            </a:r>
            <a:r>
              <a:rPr lang="en-IN" sz="2400" i="1" dirty="0" smtClean="0"/>
              <a:t> </a:t>
            </a:r>
            <a:r>
              <a:rPr lang="en-IN" sz="2400" i="1" dirty="0" err="1" smtClean="0"/>
              <a:t>nigrofasciata</a:t>
            </a:r>
            <a:r>
              <a:rPr lang="en-IN" sz="2400" i="1" dirty="0" smtClean="0"/>
              <a:t> can be found within the folded</a:t>
            </a:r>
          </a:p>
          <a:p>
            <a:r>
              <a:rPr lang="en-IN" sz="2400" dirty="0" smtClean="0"/>
              <a:t>leaf chambers made by </a:t>
            </a:r>
            <a:r>
              <a:rPr lang="en-IN" sz="2400" dirty="0" err="1" smtClean="0"/>
              <a:t>leaffolder</a:t>
            </a:r>
            <a:r>
              <a:rPr lang="en-IN" sz="2400" dirty="0" smtClean="0"/>
              <a:t> larvae. The predator</a:t>
            </a:r>
          </a:p>
          <a:p>
            <a:r>
              <a:rPr lang="en-IN" sz="2400" dirty="0" smtClean="0"/>
              <a:t>larva pupates in the soil of wetland rice bunds or </a:t>
            </a:r>
            <a:r>
              <a:rPr lang="en-IN" sz="2400" dirty="0" err="1" smtClean="0"/>
              <a:t>dryland</a:t>
            </a:r>
            <a:endParaRPr lang="en-IN" sz="2400" dirty="0" smtClean="0"/>
          </a:p>
          <a:p>
            <a:r>
              <a:rPr lang="en-IN" sz="2400" dirty="0" smtClean="0"/>
              <a:t>fields. Each voracious predator consumes 3-5 larvae per day, leaving only the head capsules. The adult also preys on </a:t>
            </a:r>
            <a:r>
              <a:rPr lang="en-IN" sz="2400" dirty="0" err="1" smtClean="0"/>
              <a:t>planthoppers</a:t>
            </a:r>
            <a:r>
              <a:rPr lang="en-IN" sz="2400" dirty="0" smtClean="0"/>
              <a:t>.</a:t>
            </a:r>
            <a:endParaRPr lang="en-IN"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can007"/>
          <p:cNvPicPr>
            <a:picLocks noChangeAspect="1" noChangeArrowheads="1"/>
          </p:cNvPicPr>
          <p:nvPr/>
        </p:nvPicPr>
        <p:blipFill>
          <a:blip r:embed="rId2" cstate="print"/>
          <a:srcRect b="61266"/>
          <a:stretch>
            <a:fillRect/>
          </a:stretch>
        </p:blipFill>
        <p:spPr bwMode="auto">
          <a:xfrm>
            <a:off x="4419600" y="1676400"/>
            <a:ext cx="3959225" cy="4572000"/>
          </a:xfrm>
          <a:prstGeom prst="rect">
            <a:avLst/>
          </a:prstGeom>
          <a:noFill/>
          <a:ln w="9525">
            <a:noFill/>
            <a:miter lim="800000"/>
            <a:headEnd/>
            <a:tailEnd/>
          </a:ln>
        </p:spPr>
      </p:pic>
      <p:sp>
        <p:nvSpPr>
          <p:cNvPr id="9219" name="Rectangle 3"/>
          <p:cNvSpPr>
            <a:spLocks noGrp="1" noChangeArrowheads="1"/>
          </p:cNvSpPr>
          <p:nvPr>
            <p:ph type="title"/>
          </p:nvPr>
        </p:nvSpPr>
        <p:spPr/>
        <p:txBody>
          <a:bodyPr>
            <a:normAutofit fontScale="90000"/>
          </a:bodyPr>
          <a:lstStyle/>
          <a:p>
            <a:pPr eaLnBrk="1" hangingPunct="1"/>
            <a:r>
              <a:rPr lang="en-US" sz="4000" smtClean="0"/>
              <a:t>Microvelia douglasi atrolineata Bergroth.Velidae </a:t>
            </a:r>
          </a:p>
        </p:txBody>
      </p:sp>
      <p:sp>
        <p:nvSpPr>
          <p:cNvPr id="4" name="TextBox 3"/>
          <p:cNvSpPr txBox="1"/>
          <p:nvPr/>
        </p:nvSpPr>
        <p:spPr>
          <a:xfrm>
            <a:off x="457201" y="1600200"/>
            <a:ext cx="3886200" cy="4093428"/>
          </a:xfrm>
          <a:prstGeom prst="rect">
            <a:avLst/>
          </a:prstGeom>
          <a:noFill/>
        </p:spPr>
        <p:txBody>
          <a:bodyPr wrap="square" rtlCol="0">
            <a:spAutoFit/>
          </a:bodyPr>
          <a:lstStyle/>
          <a:p>
            <a:r>
              <a:rPr lang="en-IN" sz="2000" dirty="0" smtClean="0"/>
              <a:t>Adults congregate to feed on </a:t>
            </a:r>
            <a:r>
              <a:rPr lang="en-IN" sz="2000" dirty="0" err="1" smtClean="0"/>
              <a:t>planthopper</a:t>
            </a:r>
            <a:r>
              <a:rPr lang="en-IN" sz="2000" dirty="0" smtClean="0"/>
              <a:t> nymphs</a:t>
            </a:r>
          </a:p>
          <a:p>
            <a:r>
              <a:rPr lang="en-IN" sz="2000" dirty="0" smtClean="0"/>
              <a:t>which frequently fall onto the water. The nymph also feeds on hopper nymphs as well as on other small, soft-bodied insects. </a:t>
            </a:r>
            <a:r>
              <a:rPr lang="en-IN" sz="2000" i="1" dirty="0" err="1" smtClean="0"/>
              <a:t>Microvelia</a:t>
            </a:r>
            <a:r>
              <a:rPr lang="en-IN" sz="2000" i="1" dirty="0" smtClean="0"/>
              <a:t> is a more successful</a:t>
            </a:r>
          </a:p>
          <a:p>
            <a:r>
              <a:rPr lang="en-IN" sz="2000" dirty="0" smtClean="0"/>
              <a:t>predator when attacking in groups and young hopper</a:t>
            </a:r>
          </a:p>
          <a:p>
            <a:r>
              <a:rPr lang="en-IN" sz="2000" dirty="0" smtClean="0"/>
              <a:t>nymphs are more readily subdued than older and larger</a:t>
            </a:r>
          </a:p>
          <a:p>
            <a:r>
              <a:rPr lang="en-IN" sz="2000" dirty="0" smtClean="0"/>
              <a:t>prey. Each </a:t>
            </a:r>
            <a:r>
              <a:rPr lang="en-IN" sz="2000" i="1" dirty="0" err="1" smtClean="0"/>
              <a:t>Microvelia</a:t>
            </a:r>
            <a:r>
              <a:rPr lang="en-IN" sz="2000" i="1" dirty="0" smtClean="0"/>
              <a:t> can prey on 4-7 hoppers per day.</a:t>
            </a:r>
            <a:endParaRPr lang="en-IN"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can007"/>
          <p:cNvPicPr>
            <a:picLocks noChangeAspect="1" noChangeArrowheads="1"/>
          </p:cNvPicPr>
          <p:nvPr/>
        </p:nvPicPr>
        <p:blipFill>
          <a:blip r:embed="rId2" cstate="print">
            <a:lum bright="12000"/>
          </a:blip>
          <a:srcRect t="65913"/>
          <a:stretch>
            <a:fillRect/>
          </a:stretch>
        </p:blipFill>
        <p:spPr bwMode="auto">
          <a:xfrm>
            <a:off x="990600" y="1981200"/>
            <a:ext cx="7775575" cy="4572000"/>
          </a:xfrm>
          <a:prstGeom prst="rect">
            <a:avLst/>
          </a:prstGeom>
          <a:noFill/>
          <a:ln w="9525">
            <a:noFill/>
            <a:miter lim="800000"/>
            <a:headEnd/>
            <a:tailEnd/>
          </a:ln>
        </p:spPr>
      </p:pic>
      <p:sp>
        <p:nvSpPr>
          <p:cNvPr id="11267" name="Rectangle 3"/>
          <p:cNvSpPr>
            <a:spLocks noGrp="1" noChangeArrowheads="1"/>
          </p:cNvSpPr>
          <p:nvPr>
            <p:ph type="title"/>
          </p:nvPr>
        </p:nvSpPr>
        <p:spPr/>
        <p:txBody>
          <a:bodyPr>
            <a:normAutofit fontScale="90000"/>
          </a:bodyPr>
          <a:lstStyle/>
          <a:p>
            <a:pPr eaLnBrk="1" hangingPunct="1"/>
            <a:r>
              <a:rPr lang="en-US" sz="4000" smtClean="0"/>
              <a:t>Mesovelia vittigera (Horvath) Mesovelidae</a:t>
            </a:r>
          </a:p>
        </p:txBody>
      </p:sp>
      <p:sp>
        <p:nvSpPr>
          <p:cNvPr id="4" name="TextBox 3"/>
          <p:cNvSpPr txBox="1"/>
          <p:nvPr/>
        </p:nvSpPr>
        <p:spPr>
          <a:xfrm>
            <a:off x="533400" y="1066801"/>
            <a:ext cx="7924799" cy="923330"/>
          </a:xfrm>
          <a:prstGeom prst="rect">
            <a:avLst/>
          </a:prstGeom>
          <a:noFill/>
        </p:spPr>
        <p:txBody>
          <a:bodyPr wrap="square" rtlCol="0">
            <a:spAutoFit/>
          </a:bodyPr>
          <a:lstStyle/>
          <a:p>
            <a:r>
              <a:rPr lang="en-IN" i="1" dirty="0" err="1" smtClean="0"/>
              <a:t>Mesovelia</a:t>
            </a:r>
            <a:r>
              <a:rPr lang="en-IN" i="1" dirty="0" smtClean="0"/>
              <a:t> adults</a:t>
            </a:r>
          </a:p>
          <a:p>
            <a:r>
              <a:rPr lang="en-IN" dirty="0" smtClean="0"/>
              <a:t>and nymphs feed mainly on stem borer larvae and hoppers that fall on the water surface. They are solitary Feeders.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Water Striders  </a:t>
            </a:r>
            <a:br>
              <a:rPr lang="en-IN" dirty="0" smtClean="0"/>
            </a:br>
            <a:r>
              <a:rPr lang="en-IN" dirty="0" err="1" smtClean="0"/>
              <a:t>Limnogonus</a:t>
            </a:r>
            <a:r>
              <a:rPr lang="en-IN" dirty="0" smtClean="0"/>
              <a:t> </a:t>
            </a:r>
            <a:r>
              <a:rPr lang="en-IN" dirty="0" err="1" smtClean="0"/>
              <a:t>fossarum</a:t>
            </a:r>
            <a:r>
              <a:rPr lang="en-IN" dirty="0" smtClean="0"/>
              <a:t> </a:t>
            </a:r>
            <a:endParaRPr lang="en-IN" dirty="0"/>
          </a:p>
        </p:txBody>
      </p:sp>
      <p:pic>
        <p:nvPicPr>
          <p:cNvPr id="14338" name="Picture 2"/>
          <p:cNvPicPr>
            <a:picLocks noChangeAspect="1" noChangeArrowheads="1"/>
          </p:cNvPicPr>
          <p:nvPr/>
        </p:nvPicPr>
        <p:blipFill>
          <a:blip r:embed="rId2" cstate="print"/>
          <a:srcRect/>
          <a:stretch>
            <a:fillRect/>
          </a:stretch>
        </p:blipFill>
        <p:spPr bwMode="auto">
          <a:xfrm>
            <a:off x="4419600" y="1447800"/>
            <a:ext cx="4343400" cy="5105400"/>
          </a:xfrm>
          <a:prstGeom prst="rect">
            <a:avLst/>
          </a:prstGeom>
          <a:noFill/>
          <a:ln w="9525">
            <a:noFill/>
            <a:miter lim="800000"/>
            <a:headEnd/>
            <a:tailEnd/>
          </a:ln>
        </p:spPr>
      </p:pic>
      <p:sp>
        <p:nvSpPr>
          <p:cNvPr id="4" name="TextBox 3"/>
          <p:cNvSpPr txBox="1"/>
          <p:nvPr/>
        </p:nvSpPr>
        <p:spPr>
          <a:xfrm>
            <a:off x="533400" y="1524000"/>
            <a:ext cx="3657600" cy="3785652"/>
          </a:xfrm>
          <a:prstGeom prst="rect">
            <a:avLst/>
          </a:prstGeom>
          <a:noFill/>
          <a:ln>
            <a:noFill/>
          </a:ln>
        </p:spPr>
        <p:txBody>
          <a:bodyPr wrap="square" rtlCol="0">
            <a:spAutoFit/>
          </a:bodyPr>
          <a:lstStyle/>
          <a:p>
            <a:r>
              <a:rPr lang="en-IN" sz="2400" i="1" dirty="0" err="1" smtClean="0"/>
              <a:t>Limnogonus</a:t>
            </a:r>
            <a:r>
              <a:rPr lang="en-IN" sz="2400" i="1" dirty="0" smtClean="0"/>
              <a:t> live for 1-1.5 months and lay 10-30 eggs in </a:t>
            </a:r>
            <a:r>
              <a:rPr lang="en-IN" sz="2400" dirty="0" smtClean="0"/>
              <a:t>rice stem above the water line.</a:t>
            </a:r>
          </a:p>
          <a:p>
            <a:r>
              <a:rPr lang="en-IN" sz="2400" dirty="0" smtClean="0"/>
              <a:t>Adults and nymphs prey on rice hoppers, moths, and larvae that drop onto water surface. Each water strider takes 5-10 prey daily.</a:t>
            </a:r>
            <a:endParaRPr lang="en-IN" sz="2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can010"/>
          <p:cNvPicPr>
            <a:picLocks noChangeAspect="1" noChangeArrowheads="1"/>
          </p:cNvPicPr>
          <p:nvPr/>
        </p:nvPicPr>
        <p:blipFill>
          <a:blip r:embed="rId2" cstate="print">
            <a:lum bright="18000"/>
          </a:blip>
          <a:srcRect b="48221"/>
          <a:stretch>
            <a:fillRect/>
          </a:stretch>
        </p:blipFill>
        <p:spPr bwMode="auto">
          <a:xfrm>
            <a:off x="4267200" y="1371600"/>
            <a:ext cx="4724400" cy="5029200"/>
          </a:xfrm>
          <a:prstGeom prst="rect">
            <a:avLst/>
          </a:prstGeom>
          <a:noFill/>
          <a:ln w="9525">
            <a:noFill/>
            <a:miter lim="800000"/>
            <a:headEnd/>
            <a:tailEnd/>
          </a:ln>
        </p:spPr>
      </p:pic>
      <p:sp>
        <p:nvSpPr>
          <p:cNvPr id="12291" name="Rectangle 3"/>
          <p:cNvSpPr>
            <a:spLocks noGrp="1" noChangeArrowheads="1"/>
          </p:cNvSpPr>
          <p:nvPr>
            <p:ph type="title"/>
          </p:nvPr>
        </p:nvSpPr>
        <p:spPr>
          <a:xfrm>
            <a:off x="457200" y="274638"/>
            <a:ext cx="8229600" cy="868362"/>
          </a:xfrm>
        </p:spPr>
        <p:txBody>
          <a:bodyPr>
            <a:normAutofit fontScale="90000"/>
          </a:bodyPr>
          <a:lstStyle/>
          <a:p>
            <a:pPr eaLnBrk="1" hangingPunct="1"/>
            <a:r>
              <a:rPr lang="en-US" sz="4000" dirty="0" err="1" smtClean="0"/>
              <a:t>Cyrtorhinus</a:t>
            </a:r>
            <a:r>
              <a:rPr lang="en-US" sz="4000" dirty="0" smtClean="0"/>
              <a:t> </a:t>
            </a:r>
            <a:r>
              <a:rPr lang="en-US" sz="4000" dirty="0" err="1" smtClean="0"/>
              <a:t>lividipennis</a:t>
            </a:r>
            <a:r>
              <a:rPr lang="en-US" sz="4000" dirty="0" smtClean="0"/>
              <a:t> Reuter </a:t>
            </a:r>
            <a:r>
              <a:rPr lang="en-US" sz="4000" dirty="0" err="1" smtClean="0"/>
              <a:t>Miridae</a:t>
            </a:r>
            <a:r>
              <a:rPr lang="en-US" sz="4000" dirty="0" smtClean="0"/>
              <a:t>               </a:t>
            </a:r>
          </a:p>
        </p:txBody>
      </p:sp>
      <p:sp>
        <p:nvSpPr>
          <p:cNvPr id="4" name="TextBox 3"/>
          <p:cNvSpPr txBox="1"/>
          <p:nvPr/>
        </p:nvSpPr>
        <p:spPr>
          <a:xfrm>
            <a:off x="304800" y="1371600"/>
            <a:ext cx="4038600" cy="5355312"/>
          </a:xfrm>
          <a:prstGeom prst="rect">
            <a:avLst/>
          </a:prstGeom>
          <a:noFill/>
        </p:spPr>
        <p:txBody>
          <a:bodyPr wrap="square" rtlCol="0">
            <a:spAutoFit/>
          </a:bodyPr>
          <a:lstStyle/>
          <a:p>
            <a:r>
              <a:rPr lang="en-IN" b="1" i="1" dirty="0" err="1" smtClean="0"/>
              <a:t>Cyrtorhinus</a:t>
            </a:r>
            <a:r>
              <a:rPr lang="en-IN" b="1" i="1" dirty="0" smtClean="0"/>
              <a:t> is an example of a species belonging to a</a:t>
            </a:r>
          </a:p>
          <a:p>
            <a:r>
              <a:rPr lang="en-IN" b="1" dirty="0" smtClean="0"/>
              <a:t>plant-feeding group that secondarily became predators, preferring </a:t>
            </a:r>
            <a:r>
              <a:rPr lang="en-IN" b="1" dirty="0" err="1" smtClean="0"/>
              <a:t>planthopper</a:t>
            </a:r>
            <a:r>
              <a:rPr lang="en-IN" b="1" dirty="0" smtClean="0"/>
              <a:t> and leafhopper eggs and young nymphs. The green and black adults and nymphs can become highly abundant in hopper-infested</a:t>
            </a:r>
          </a:p>
          <a:p>
            <a:r>
              <a:rPr lang="en-IN" b="1" dirty="0" smtClean="0"/>
              <a:t>fields, both wetland and </a:t>
            </a:r>
            <a:r>
              <a:rPr lang="en-IN" b="1" dirty="0" err="1" smtClean="0"/>
              <a:t>dryland</a:t>
            </a:r>
            <a:r>
              <a:rPr lang="en-IN" b="1" dirty="0" smtClean="0"/>
              <a:t>. </a:t>
            </a:r>
            <a:r>
              <a:rPr lang="en-IN" b="1" i="1" dirty="0" err="1" smtClean="0"/>
              <a:t>Cyrtorhinus</a:t>
            </a:r>
            <a:r>
              <a:rPr lang="en-IN" b="1" i="1" dirty="0" smtClean="0"/>
              <a:t> eggs are </a:t>
            </a:r>
            <a:r>
              <a:rPr lang="en-IN" b="1" dirty="0" smtClean="0"/>
              <a:t>laid in plant tissue, develop to adults in 2-3 weeks, and produce 10-20 young. They search leaf sheaths and</a:t>
            </a:r>
          </a:p>
          <a:p>
            <a:r>
              <a:rPr lang="en-IN" b="1" dirty="0" smtClean="0"/>
              <a:t>stems for hopper eggs, which are sucked dry by piercing mouthparts. Each predator consumes 7-10 eggs or 1-5 hoppers a day.</a:t>
            </a:r>
            <a:endParaRPr lang="en-IN"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can011"/>
          <p:cNvPicPr>
            <a:picLocks noChangeAspect="1" noChangeArrowheads="1"/>
          </p:cNvPicPr>
          <p:nvPr/>
        </p:nvPicPr>
        <p:blipFill>
          <a:blip r:embed="rId2" cstate="print">
            <a:lum bright="18000"/>
          </a:blip>
          <a:srcRect b="47130"/>
          <a:stretch>
            <a:fillRect/>
          </a:stretch>
        </p:blipFill>
        <p:spPr bwMode="auto">
          <a:xfrm>
            <a:off x="4800600" y="1524000"/>
            <a:ext cx="4114800" cy="4800600"/>
          </a:xfrm>
          <a:prstGeom prst="rect">
            <a:avLst/>
          </a:prstGeom>
          <a:noFill/>
          <a:ln w="9525">
            <a:noFill/>
            <a:miter lim="800000"/>
            <a:headEnd/>
            <a:tailEnd/>
          </a:ln>
        </p:spPr>
      </p:pic>
      <p:sp>
        <p:nvSpPr>
          <p:cNvPr id="13315" name="Rectangle 3"/>
          <p:cNvSpPr>
            <a:spLocks noGrp="1" noChangeArrowheads="1"/>
          </p:cNvSpPr>
          <p:nvPr>
            <p:ph type="title"/>
          </p:nvPr>
        </p:nvSpPr>
        <p:spPr/>
        <p:txBody>
          <a:bodyPr>
            <a:normAutofit fontScale="90000"/>
          </a:bodyPr>
          <a:lstStyle/>
          <a:p>
            <a:pPr eaLnBrk="1" hangingPunct="1"/>
            <a:r>
              <a:rPr lang="en-US" sz="4000" smtClean="0"/>
              <a:t>Polytoxus fuscovittatus(Stal) Reduviidae</a:t>
            </a:r>
          </a:p>
        </p:txBody>
      </p:sp>
      <p:sp>
        <p:nvSpPr>
          <p:cNvPr id="4" name="TextBox 3"/>
          <p:cNvSpPr txBox="1"/>
          <p:nvPr/>
        </p:nvSpPr>
        <p:spPr>
          <a:xfrm>
            <a:off x="381000" y="1524000"/>
            <a:ext cx="4343400" cy="4969847"/>
          </a:xfrm>
          <a:prstGeom prst="rect">
            <a:avLst/>
          </a:prstGeom>
          <a:noFill/>
        </p:spPr>
        <p:txBody>
          <a:bodyPr wrap="square" rtlCol="0">
            <a:spAutoFit/>
          </a:bodyPr>
          <a:lstStyle/>
          <a:p>
            <a:r>
              <a:rPr lang="en-IN" sz="2400" dirty="0" smtClean="0"/>
              <a:t>Assassin bugs as solitary predators rarely become abundant in either the wetlands or </a:t>
            </a:r>
            <a:r>
              <a:rPr lang="en-IN" sz="2400" dirty="0" err="1" smtClean="0"/>
              <a:t>drylands</a:t>
            </a:r>
            <a:r>
              <a:rPr lang="en-IN" sz="2400" dirty="0" smtClean="0"/>
              <a:t>. Assassin bugs occur in the rice canopy in search of prey, mainly larvae of moths and butterflies. They attack a prey even much larger than themselves, piercing its body with their needle-like mouthparts to inject a paralyzing toxin.</a:t>
            </a:r>
            <a:endParaRPr lang="en-IN" sz="2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scan012"/>
          <p:cNvPicPr>
            <a:picLocks noChangeAspect="1" noChangeArrowheads="1"/>
          </p:cNvPicPr>
          <p:nvPr/>
        </p:nvPicPr>
        <p:blipFill>
          <a:blip r:embed="rId3" cstate="print">
            <a:lum bright="18000"/>
          </a:blip>
          <a:srcRect b="73550"/>
          <a:stretch>
            <a:fillRect/>
          </a:stretch>
        </p:blipFill>
        <p:spPr bwMode="auto">
          <a:xfrm>
            <a:off x="4343400" y="1331913"/>
            <a:ext cx="4572000" cy="5297487"/>
          </a:xfrm>
          <a:prstGeom prst="rect">
            <a:avLst/>
          </a:prstGeom>
          <a:noFill/>
          <a:ln w="9525">
            <a:noFill/>
            <a:miter lim="800000"/>
            <a:headEnd/>
            <a:tailEnd/>
          </a:ln>
        </p:spPr>
      </p:pic>
      <p:sp>
        <p:nvSpPr>
          <p:cNvPr id="14339" name="Rectangle 3"/>
          <p:cNvSpPr>
            <a:spLocks noGrp="1" noChangeArrowheads="1"/>
          </p:cNvSpPr>
          <p:nvPr>
            <p:ph type="title"/>
          </p:nvPr>
        </p:nvSpPr>
        <p:spPr/>
        <p:txBody>
          <a:bodyPr>
            <a:normAutofit/>
          </a:bodyPr>
          <a:lstStyle/>
          <a:p>
            <a:pPr eaLnBrk="1" hangingPunct="1"/>
            <a:r>
              <a:rPr lang="en-US" sz="4000" dirty="0" err="1" smtClean="0"/>
              <a:t>Agriocnemes</a:t>
            </a:r>
            <a:r>
              <a:rPr lang="en-US" sz="4000" dirty="0" smtClean="0"/>
              <a:t> </a:t>
            </a:r>
            <a:r>
              <a:rPr lang="en-US" sz="4000" dirty="0" err="1" smtClean="0"/>
              <a:t>pygmoea</a:t>
            </a:r>
            <a:endParaRPr lang="en-US" sz="4000" dirty="0" smtClean="0"/>
          </a:p>
        </p:txBody>
      </p:sp>
      <p:sp>
        <p:nvSpPr>
          <p:cNvPr id="4" name="TextBox 3"/>
          <p:cNvSpPr txBox="1"/>
          <p:nvPr/>
        </p:nvSpPr>
        <p:spPr>
          <a:xfrm>
            <a:off x="304800" y="1371601"/>
            <a:ext cx="3886200" cy="4524315"/>
          </a:xfrm>
          <a:prstGeom prst="rect">
            <a:avLst/>
          </a:prstGeom>
          <a:noFill/>
        </p:spPr>
        <p:txBody>
          <a:bodyPr wrap="square" rtlCol="0">
            <a:spAutoFit/>
          </a:bodyPr>
          <a:lstStyle/>
          <a:p>
            <a:r>
              <a:rPr lang="en-IN" sz="2400" dirty="0" smtClean="0"/>
              <a:t>The male hooks onto the</a:t>
            </a:r>
          </a:p>
          <a:p>
            <a:r>
              <a:rPr lang="en-IN" sz="2400" dirty="0" smtClean="0"/>
              <a:t>back of the female so they can fly while mating to escape their enemies. Damselfly nymphs are aquatic and can </a:t>
            </a:r>
          </a:p>
          <a:p>
            <a:r>
              <a:rPr lang="en-IN" sz="2400" dirty="0" smtClean="0"/>
              <a:t>climb up rice stems to search for hopper nymphs. Adults normally fly below the rice canopy searching for flying insects as well as hoppers on plants.</a:t>
            </a:r>
            <a:endParaRPr lang="en-IN" sz="2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can012"/>
          <p:cNvPicPr>
            <a:picLocks noChangeAspect="1" noChangeArrowheads="1"/>
          </p:cNvPicPr>
          <p:nvPr/>
        </p:nvPicPr>
        <p:blipFill>
          <a:blip r:embed="rId3" cstate="print">
            <a:lum bright="6000"/>
          </a:blip>
          <a:srcRect t="68660"/>
          <a:stretch>
            <a:fillRect/>
          </a:stretch>
        </p:blipFill>
        <p:spPr bwMode="auto">
          <a:xfrm>
            <a:off x="381000" y="685800"/>
            <a:ext cx="8385175" cy="5486400"/>
          </a:xfrm>
          <a:prstGeom prst="rect">
            <a:avLst/>
          </a:prstGeom>
          <a:noFill/>
          <a:ln w="9525">
            <a:noFill/>
            <a:miter lim="800000"/>
            <a:headEnd/>
            <a:tailEnd/>
          </a:ln>
        </p:spPr>
      </p:pic>
      <p:sp>
        <p:nvSpPr>
          <p:cNvPr id="16387" name="Rectangle 3"/>
          <p:cNvSpPr>
            <a:spLocks noGrp="1" noChangeArrowheads="1"/>
          </p:cNvSpPr>
          <p:nvPr>
            <p:ph type="title"/>
          </p:nvPr>
        </p:nvSpPr>
        <p:spPr>
          <a:xfrm>
            <a:off x="457200" y="274638"/>
            <a:ext cx="8229600" cy="487362"/>
          </a:xfrm>
        </p:spPr>
        <p:txBody>
          <a:bodyPr>
            <a:normAutofit fontScale="90000"/>
          </a:bodyPr>
          <a:lstStyle/>
          <a:p>
            <a:pPr eaLnBrk="1" hangingPunct="1"/>
            <a:r>
              <a:rPr lang="en-US" sz="4000" smtClean="0"/>
              <a:t>A.Femina femina</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Crickets- </a:t>
            </a:r>
            <a:r>
              <a:rPr lang="en-IN" dirty="0" err="1" smtClean="0"/>
              <a:t>Metioche</a:t>
            </a:r>
            <a:r>
              <a:rPr lang="en-IN" dirty="0" smtClean="0"/>
              <a:t> </a:t>
            </a:r>
            <a:r>
              <a:rPr lang="en-IN" dirty="0" err="1" smtClean="0"/>
              <a:t>vittaticollis</a:t>
            </a:r>
            <a:endParaRPr lang="en-IN" dirty="0"/>
          </a:p>
        </p:txBody>
      </p:sp>
      <p:pic>
        <p:nvPicPr>
          <p:cNvPr id="12290" name="Picture 2"/>
          <p:cNvPicPr>
            <a:picLocks noChangeAspect="1" noChangeArrowheads="1"/>
          </p:cNvPicPr>
          <p:nvPr/>
        </p:nvPicPr>
        <p:blipFill>
          <a:blip r:embed="rId2" cstate="print"/>
          <a:srcRect/>
          <a:stretch>
            <a:fillRect/>
          </a:stretch>
        </p:blipFill>
        <p:spPr bwMode="auto">
          <a:xfrm>
            <a:off x="5334000" y="1447800"/>
            <a:ext cx="3810000" cy="5181600"/>
          </a:xfrm>
          <a:prstGeom prst="rect">
            <a:avLst/>
          </a:prstGeom>
          <a:noFill/>
          <a:ln w="9525">
            <a:noFill/>
            <a:miter lim="800000"/>
            <a:headEnd/>
            <a:tailEnd/>
          </a:ln>
        </p:spPr>
      </p:pic>
      <p:sp>
        <p:nvSpPr>
          <p:cNvPr id="4" name="TextBox 3"/>
          <p:cNvSpPr txBox="1"/>
          <p:nvPr/>
        </p:nvSpPr>
        <p:spPr>
          <a:xfrm>
            <a:off x="457200" y="1676400"/>
            <a:ext cx="4953000" cy="3970318"/>
          </a:xfrm>
          <a:prstGeom prst="rect">
            <a:avLst/>
          </a:prstGeom>
          <a:noFill/>
        </p:spPr>
        <p:txBody>
          <a:bodyPr wrap="square" rtlCol="0">
            <a:spAutoFit/>
          </a:bodyPr>
          <a:lstStyle/>
          <a:p>
            <a:r>
              <a:rPr lang="en-IN" sz="2800" dirty="0" smtClean="0"/>
              <a:t>Adults and nymphs are</a:t>
            </a:r>
          </a:p>
          <a:p>
            <a:r>
              <a:rPr lang="en-IN" sz="2800" dirty="0" smtClean="0"/>
              <a:t>primarily egg predators but will also feed on small larvae</a:t>
            </a:r>
          </a:p>
          <a:p>
            <a:r>
              <a:rPr lang="en-IN" sz="2800" dirty="0" smtClean="0"/>
              <a:t>and hoppers. They feed on eggs of striped and dark headed stem borers, </a:t>
            </a:r>
            <a:r>
              <a:rPr lang="en-IN" sz="2800" dirty="0" err="1" smtClean="0"/>
              <a:t>leaffolders</a:t>
            </a:r>
            <a:r>
              <a:rPr lang="en-IN" sz="2800" dirty="0" smtClean="0"/>
              <a:t>, armyworms, whorl</a:t>
            </a:r>
          </a:p>
          <a:p>
            <a:r>
              <a:rPr lang="en-IN" sz="2800" dirty="0" smtClean="0"/>
              <a:t>maggots, and nymphs of </a:t>
            </a:r>
            <a:r>
              <a:rPr lang="en-IN" sz="2800" dirty="0" err="1" smtClean="0"/>
              <a:t>planthoppers</a:t>
            </a:r>
            <a:r>
              <a:rPr lang="en-IN" sz="2800" dirty="0" smtClean="0"/>
              <a:t> and leafhoppers</a:t>
            </a:r>
            <a:endParaRPr lang="en-IN"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868362"/>
          </a:xfrm>
        </p:spPr>
        <p:txBody>
          <a:bodyPr>
            <a:normAutofit/>
          </a:bodyPr>
          <a:lstStyle/>
          <a:p>
            <a:r>
              <a:rPr lang="en-IN" b="1" dirty="0" smtClean="0">
                <a:solidFill>
                  <a:srgbClr val="00B050"/>
                </a:solidFill>
              </a:rPr>
              <a:t>NEUTRALS IN PADDY FIELDS </a:t>
            </a:r>
            <a:endParaRPr lang="en-IN" b="1" dirty="0">
              <a:solidFill>
                <a:srgbClr val="00B050"/>
              </a:solidFill>
            </a:endParaRPr>
          </a:p>
        </p:txBody>
      </p:sp>
      <p:sp>
        <p:nvSpPr>
          <p:cNvPr id="3" name="Content Placeholder 2"/>
          <p:cNvSpPr>
            <a:spLocks noGrp="1"/>
          </p:cNvSpPr>
          <p:nvPr>
            <p:ph idx="1"/>
          </p:nvPr>
        </p:nvSpPr>
        <p:spPr>
          <a:xfrm>
            <a:off x="609600" y="1143000"/>
            <a:ext cx="8077200" cy="4876800"/>
          </a:xfrm>
        </p:spPr>
        <p:txBody>
          <a:bodyPr/>
          <a:lstStyle/>
          <a:p>
            <a:r>
              <a:rPr lang="en-IN" dirty="0" smtClean="0"/>
              <a:t>Filter feeders – feeds on small plants </a:t>
            </a:r>
          </a:p>
          <a:p>
            <a:r>
              <a:rPr lang="en-IN" dirty="0" err="1" smtClean="0"/>
              <a:t>Detritivors</a:t>
            </a:r>
            <a:r>
              <a:rPr lang="en-IN" dirty="0" smtClean="0"/>
              <a:t> – feeds on small animals </a:t>
            </a:r>
          </a:p>
          <a:p>
            <a:endParaRPr lang="en-IN" dirty="0"/>
          </a:p>
        </p:txBody>
      </p:sp>
      <p:pic>
        <p:nvPicPr>
          <p:cNvPr id="4" name="Picture 3" descr="chironomidae.jpg"/>
          <p:cNvPicPr>
            <a:picLocks noChangeAspect="1"/>
          </p:cNvPicPr>
          <p:nvPr/>
        </p:nvPicPr>
        <p:blipFill>
          <a:blip r:embed="rId2" cstate="print"/>
          <a:stretch>
            <a:fillRect/>
          </a:stretch>
        </p:blipFill>
        <p:spPr>
          <a:xfrm>
            <a:off x="304800" y="4495800"/>
            <a:ext cx="2771775" cy="2133600"/>
          </a:xfrm>
          <a:prstGeom prst="rect">
            <a:avLst/>
          </a:prstGeom>
        </p:spPr>
      </p:pic>
      <p:pic>
        <p:nvPicPr>
          <p:cNvPr id="5" name="Picture 4" descr="culicidae.jpg"/>
          <p:cNvPicPr>
            <a:picLocks noChangeAspect="1"/>
          </p:cNvPicPr>
          <p:nvPr/>
        </p:nvPicPr>
        <p:blipFill>
          <a:blip r:embed="rId3" cstate="print"/>
          <a:stretch>
            <a:fillRect/>
          </a:stretch>
        </p:blipFill>
        <p:spPr>
          <a:xfrm>
            <a:off x="3505200" y="2590800"/>
            <a:ext cx="2524125" cy="1809750"/>
          </a:xfrm>
          <a:prstGeom prst="rect">
            <a:avLst/>
          </a:prstGeom>
        </p:spPr>
      </p:pic>
      <p:pic>
        <p:nvPicPr>
          <p:cNvPr id="6" name="Picture 5" descr="otitidae.jpg"/>
          <p:cNvPicPr>
            <a:picLocks noChangeAspect="1"/>
          </p:cNvPicPr>
          <p:nvPr/>
        </p:nvPicPr>
        <p:blipFill>
          <a:blip r:embed="rId4" cstate="print"/>
          <a:stretch>
            <a:fillRect/>
          </a:stretch>
        </p:blipFill>
        <p:spPr>
          <a:xfrm>
            <a:off x="6248400" y="1981200"/>
            <a:ext cx="2667000" cy="2438400"/>
          </a:xfrm>
          <a:prstGeom prst="rect">
            <a:avLst/>
          </a:prstGeom>
        </p:spPr>
      </p:pic>
      <p:pic>
        <p:nvPicPr>
          <p:cNvPr id="7" name="Picture 6" descr="sciomyzidae.jpg"/>
          <p:cNvPicPr>
            <a:picLocks noChangeAspect="1"/>
          </p:cNvPicPr>
          <p:nvPr/>
        </p:nvPicPr>
        <p:blipFill>
          <a:blip r:embed="rId5" cstate="print"/>
          <a:stretch>
            <a:fillRect/>
          </a:stretch>
        </p:blipFill>
        <p:spPr>
          <a:xfrm>
            <a:off x="685800" y="2514600"/>
            <a:ext cx="2352675" cy="1943100"/>
          </a:xfrm>
          <a:prstGeom prst="rect">
            <a:avLst/>
          </a:prstGeom>
        </p:spPr>
      </p:pic>
      <p:pic>
        <p:nvPicPr>
          <p:cNvPr id="8" name="Picture 7" descr="tanyderidae.jpg"/>
          <p:cNvPicPr>
            <a:picLocks noChangeAspect="1"/>
          </p:cNvPicPr>
          <p:nvPr/>
        </p:nvPicPr>
        <p:blipFill>
          <a:blip r:embed="rId6" cstate="print"/>
          <a:stretch>
            <a:fillRect/>
          </a:stretch>
        </p:blipFill>
        <p:spPr>
          <a:xfrm>
            <a:off x="4267200" y="4495800"/>
            <a:ext cx="2476500" cy="2057400"/>
          </a:xfrm>
          <a:prstGeom prst="rect">
            <a:avLst/>
          </a:prstGeom>
        </p:spPr>
      </p:pic>
      <p:sp>
        <p:nvSpPr>
          <p:cNvPr id="9" name="TextBox 8"/>
          <p:cNvSpPr txBox="1"/>
          <p:nvPr/>
        </p:nvSpPr>
        <p:spPr>
          <a:xfrm>
            <a:off x="7010400" y="4648200"/>
            <a:ext cx="979755" cy="369332"/>
          </a:xfrm>
          <a:prstGeom prst="rect">
            <a:avLst/>
          </a:prstGeom>
          <a:noFill/>
        </p:spPr>
        <p:txBody>
          <a:bodyPr wrap="none" rtlCol="0">
            <a:spAutoFit/>
          </a:bodyPr>
          <a:lstStyle/>
          <a:p>
            <a:r>
              <a:rPr lang="en-IN" dirty="0" err="1" smtClean="0"/>
              <a:t>Otitidae</a:t>
            </a:r>
            <a:endParaRPr lang="en-IN" dirty="0"/>
          </a:p>
        </p:txBody>
      </p:sp>
      <p:sp>
        <p:nvSpPr>
          <p:cNvPr id="10" name="TextBox 9"/>
          <p:cNvSpPr txBox="1"/>
          <p:nvPr/>
        </p:nvSpPr>
        <p:spPr>
          <a:xfrm>
            <a:off x="6705600" y="6172200"/>
            <a:ext cx="1441485" cy="369332"/>
          </a:xfrm>
          <a:prstGeom prst="rect">
            <a:avLst/>
          </a:prstGeom>
          <a:noFill/>
        </p:spPr>
        <p:txBody>
          <a:bodyPr wrap="none" rtlCol="0">
            <a:spAutoFit/>
          </a:bodyPr>
          <a:lstStyle/>
          <a:p>
            <a:r>
              <a:rPr lang="en-IN" dirty="0" err="1" smtClean="0"/>
              <a:t>Tanyderidae</a:t>
            </a:r>
            <a:endParaRPr lang="en-IN" dirty="0"/>
          </a:p>
        </p:txBody>
      </p:sp>
      <p:sp>
        <p:nvSpPr>
          <p:cNvPr id="11" name="TextBox 10"/>
          <p:cNvSpPr txBox="1"/>
          <p:nvPr/>
        </p:nvSpPr>
        <p:spPr>
          <a:xfrm>
            <a:off x="2667000" y="5105400"/>
            <a:ext cx="1925757" cy="369332"/>
          </a:xfrm>
          <a:prstGeom prst="rect">
            <a:avLst/>
          </a:prstGeom>
          <a:noFill/>
        </p:spPr>
        <p:txBody>
          <a:bodyPr wrap="square" rtlCol="0">
            <a:spAutoFit/>
          </a:bodyPr>
          <a:lstStyle/>
          <a:p>
            <a:r>
              <a:rPr lang="en-IN" dirty="0" err="1" smtClean="0"/>
              <a:t>Chironomidae</a:t>
            </a:r>
            <a:endParaRPr lang="en-I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Predator Grass Hopper</a:t>
            </a:r>
            <a:br>
              <a:rPr lang="en-IN" dirty="0" smtClean="0"/>
            </a:br>
            <a:r>
              <a:rPr lang="en-IN" dirty="0" err="1" smtClean="0"/>
              <a:t>Conocephalus</a:t>
            </a:r>
            <a:r>
              <a:rPr lang="en-IN" dirty="0" smtClean="0"/>
              <a:t> </a:t>
            </a:r>
            <a:r>
              <a:rPr lang="en-IN" dirty="0" err="1" smtClean="0"/>
              <a:t>longipennis</a:t>
            </a:r>
            <a:r>
              <a:rPr lang="en-IN" dirty="0" smtClean="0"/>
              <a:t> </a:t>
            </a:r>
            <a:endParaRPr lang="en-IN" dirty="0"/>
          </a:p>
        </p:txBody>
      </p:sp>
      <p:pic>
        <p:nvPicPr>
          <p:cNvPr id="13314" name="Picture 2"/>
          <p:cNvPicPr>
            <a:picLocks noChangeAspect="1" noChangeArrowheads="1"/>
          </p:cNvPicPr>
          <p:nvPr/>
        </p:nvPicPr>
        <p:blipFill>
          <a:blip r:embed="rId2" cstate="print"/>
          <a:srcRect/>
          <a:stretch>
            <a:fillRect/>
          </a:stretch>
        </p:blipFill>
        <p:spPr bwMode="auto">
          <a:xfrm>
            <a:off x="5181600" y="1447800"/>
            <a:ext cx="3429000" cy="5181600"/>
          </a:xfrm>
          <a:prstGeom prst="rect">
            <a:avLst/>
          </a:prstGeom>
          <a:noFill/>
          <a:ln w="9525">
            <a:noFill/>
            <a:miter lim="800000"/>
            <a:headEnd/>
            <a:tailEnd/>
          </a:ln>
        </p:spPr>
      </p:pic>
      <p:sp>
        <p:nvSpPr>
          <p:cNvPr id="4" name="TextBox 3"/>
          <p:cNvSpPr txBox="1"/>
          <p:nvPr/>
        </p:nvSpPr>
        <p:spPr>
          <a:xfrm>
            <a:off x="533401" y="1600200"/>
            <a:ext cx="4419600" cy="4893647"/>
          </a:xfrm>
          <a:prstGeom prst="rect">
            <a:avLst/>
          </a:prstGeom>
          <a:noFill/>
        </p:spPr>
        <p:txBody>
          <a:bodyPr wrap="square" rtlCol="0">
            <a:spAutoFit/>
          </a:bodyPr>
          <a:lstStyle/>
          <a:p>
            <a:r>
              <a:rPr lang="en-IN" sz="2400" dirty="0" err="1" smtClean="0"/>
              <a:t>Tettigoniids</a:t>
            </a:r>
            <a:r>
              <a:rPr lang="en-IN" sz="2400" dirty="0" smtClean="0"/>
              <a:t> feed on rice foliage and </a:t>
            </a:r>
            <a:r>
              <a:rPr lang="en-IN" sz="2400" i="1" dirty="0" err="1" smtClean="0"/>
              <a:t>Conocephalus</a:t>
            </a:r>
            <a:endParaRPr lang="en-IN" sz="2400" i="1" dirty="0" smtClean="0"/>
          </a:p>
          <a:p>
            <a:r>
              <a:rPr lang="en-IN" sz="2400" i="1" dirty="0" err="1" smtClean="0"/>
              <a:t>longipennis</a:t>
            </a:r>
            <a:r>
              <a:rPr lang="en-IN" sz="2400" i="1" dirty="0" smtClean="0"/>
              <a:t> has dual food habits. Aside from feeding on</a:t>
            </a:r>
          </a:p>
          <a:p>
            <a:r>
              <a:rPr lang="en-IN" sz="2400" dirty="0" smtClean="0"/>
              <a:t>rice leaves and panicles, </a:t>
            </a:r>
            <a:r>
              <a:rPr lang="en-IN" sz="2400" i="1" dirty="0" err="1" smtClean="0"/>
              <a:t>Conocephalus</a:t>
            </a:r>
            <a:r>
              <a:rPr lang="en-IN" sz="2400" i="1" dirty="0" smtClean="0"/>
              <a:t> is also a predator</a:t>
            </a:r>
          </a:p>
          <a:p>
            <a:r>
              <a:rPr lang="en-IN" sz="2400" dirty="0" smtClean="0"/>
              <a:t>of rice bug and stem borer eggs as well as </a:t>
            </a:r>
            <a:r>
              <a:rPr lang="en-IN" sz="2400" dirty="0" err="1" smtClean="0"/>
              <a:t>planthopper</a:t>
            </a:r>
            <a:endParaRPr lang="en-IN" sz="2400" dirty="0" smtClean="0"/>
          </a:p>
          <a:p>
            <a:r>
              <a:rPr lang="en-IN" sz="2400" dirty="0" smtClean="0"/>
              <a:t>and leafhopper nymphs. Each predator can consume 3-</a:t>
            </a:r>
          </a:p>
          <a:p>
            <a:r>
              <a:rPr lang="en-IN" sz="2400" dirty="0" smtClean="0"/>
              <a:t>4 yellow stem borer egg masses a day.</a:t>
            </a:r>
            <a:endParaRPr lang="en-IN"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Predator — earwig</a:t>
            </a:r>
            <a:br>
              <a:rPr lang="en-IN" b="1" dirty="0"/>
            </a:br>
            <a:r>
              <a:rPr lang="en-IN" i="1" dirty="0" err="1"/>
              <a:t>Euborellia</a:t>
            </a:r>
            <a:r>
              <a:rPr lang="en-IN" i="1" dirty="0"/>
              <a:t> </a:t>
            </a:r>
            <a:r>
              <a:rPr lang="en-IN" i="1" dirty="0" err="1"/>
              <a:t>stali</a:t>
            </a:r>
            <a:endParaRPr lang="en-IN" dirty="0"/>
          </a:p>
        </p:txBody>
      </p:sp>
      <p:pic>
        <p:nvPicPr>
          <p:cNvPr id="15362" name="Picture 2"/>
          <p:cNvPicPr>
            <a:picLocks noChangeAspect="1" noChangeArrowheads="1"/>
          </p:cNvPicPr>
          <p:nvPr/>
        </p:nvPicPr>
        <p:blipFill>
          <a:blip r:embed="rId2" cstate="print"/>
          <a:srcRect/>
          <a:stretch>
            <a:fillRect/>
          </a:stretch>
        </p:blipFill>
        <p:spPr bwMode="auto">
          <a:xfrm>
            <a:off x="4953000" y="1447800"/>
            <a:ext cx="3886200" cy="5410200"/>
          </a:xfrm>
          <a:prstGeom prst="rect">
            <a:avLst/>
          </a:prstGeom>
          <a:noFill/>
          <a:ln w="9525">
            <a:noFill/>
            <a:miter lim="800000"/>
            <a:headEnd/>
            <a:tailEnd/>
          </a:ln>
        </p:spPr>
      </p:pic>
      <p:sp>
        <p:nvSpPr>
          <p:cNvPr id="4" name="TextBox 3"/>
          <p:cNvSpPr txBox="1"/>
          <p:nvPr/>
        </p:nvSpPr>
        <p:spPr>
          <a:xfrm>
            <a:off x="533400" y="1600200"/>
            <a:ext cx="4267200" cy="3046988"/>
          </a:xfrm>
          <a:prstGeom prst="rect">
            <a:avLst/>
          </a:prstGeom>
          <a:noFill/>
        </p:spPr>
        <p:txBody>
          <a:bodyPr wrap="square" rtlCol="0">
            <a:spAutoFit/>
          </a:bodyPr>
          <a:lstStyle/>
          <a:p>
            <a:r>
              <a:rPr lang="en-IN" sz="2400" dirty="0" smtClean="0"/>
              <a:t>Adults live 3-5 months and are most active at night. Earwigs enter stem borer tunnels in search of larvae. Occasionally they climb the foliage to prey on </a:t>
            </a:r>
            <a:r>
              <a:rPr lang="en-IN" sz="2400" dirty="0" err="1" smtClean="0"/>
              <a:t>leaffolder</a:t>
            </a:r>
            <a:r>
              <a:rPr lang="en-IN" sz="2400" dirty="0" smtClean="0"/>
              <a:t> larvae. They can consume 20-30 prey daily.</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Green Lace Wing </a:t>
            </a:r>
            <a:br>
              <a:rPr lang="en-IN" dirty="0" smtClean="0"/>
            </a:br>
            <a:r>
              <a:rPr lang="en-IN" dirty="0" err="1" smtClean="0"/>
              <a:t>Chrysoperla</a:t>
            </a:r>
            <a:r>
              <a:rPr lang="en-IN" dirty="0" smtClean="0"/>
              <a:t> sp</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457201" y="1676400"/>
            <a:ext cx="4038599" cy="4800600"/>
          </a:xfrm>
          <a:prstGeom prst="rect">
            <a:avLst/>
          </a:prstGeom>
          <a:noFill/>
          <a:ln w="9525">
            <a:noFill/>
            <a:miter lim="800000"/>
            <a:headEnd/>
            <a:tailEnd/>
          </a:ln>
          <a:effectLst/>
        </p:spPr>
      </p:pic>
      <p:pic>
        <p:nvPicPr>
          <p:cNvPr id="4" name="Picture 6" descr="chrysopa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48200" y="1676400"/>
            <a:ext cx="4144851"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Egg parasite of Stem Borer</a:t>
            </a:r>
          </a:p>
        </p:txBody>
      </p:sp>
      <p:sp>
        <p:nvSpPr>
          <p:cNvPr id="32771" name="Rectangle 3"/>
          <p:cNvSpPr>
            <a:spLocks noGrp="1" noChangeArrowheads="1"/>
          </p:cNvSpPr>
          <p:nvPr>
            <p:ph idx="1"/>
          </p:nvPr>
        </p:nvSpPr>
        <p:spPr>
          <a:xfrm>
            <a:off x="457200" y="1219200"/>
            <a:ext cx="8229600" cy="4906963"/>
          </a:xfrm>
          <a:noFill/>
        </p:spPr>
        <p:txBody>
          <a:bodyPr/>
          <a:lstStyle/>
          <a:p>
            <a:pPr eaLnBrk="1" hangingPunct="1"/>
            <a:r>
              <a:rPr lang="en-US" i="1" dirty="0" err="1" smtClean="0"/>
              <a:t>Trichogramma</a:t>
            </a:r>
            <a:r>
              <a:rPr lang="en-US" i="1" dirty="0" smtClean="0"/>
              <a:t> </a:t>
            </a:r>
            <a:r>
              <a:rPr lang="en-US" i="1" dirty="0" err="1" smtClean="0"/>
              <a:t>japonicum</a:t>
            </a:r>
            <a:endParaRPr lang="en-US" i="1" dirty="0" smtClean="0"/>
          </a:p>
        </p:txBody>
      </p:sp>
      <p:pic>
        <p:nvPicPr>
          <p:cNvPr id="32772" name="Picture 5" descr="picture discription"/>
          <p:cNvPicPr>
            <a:picLocks noChangeAspect="1" noChangeArrowheads="1"/>
          </p:cNvPicPr>
          <p:nvPr/>
        </p:nvPicPr>
        <p:blipFill>
          <a:blip r:embed="rId2" cstate="print"/>
          <a:srcRect/>
          <a:stretch>
            <a:fillRect/>
          </a:stretch>
        </p:blipFill>
        <p:spPr bwMode="auto">
          <a:xfrm>
            <a:off x="3962400" y="2057400"/>
            <a:ext cx="4572000" cy="4267200"/>
          </a:xfrm>
          <a:prstGeom prst="rect">
            <a:avLst/>
          </a:prstGeom>
          <a:noFill/>
          <a:ln w="9525">
            <a:noFill/>
            <a:miter lim="800000"/>
            <a:headEnd/>
            <a:tailEnd/>
          </a:ln>
        </p:spPr>
      </p:pic>
      <p:pic>
        <p:nvPicPr>
          <p:cNvPr id="32773" name="Picture 7" descr="picture discription"/>
          <p:cNvPicPr>
            <a:picLocks noChangeAspect="1" noChangeArrowheads="1"/>
          </p:cNvPicPr>
          <p:nvPr/>
        </p:nvPicPr>
        <p:blipFill>
          <a:blip r:embed="rId2" cstate="print"/>
          <a:srcRect/>
          <a:stretch>
            <a:fillRect/>
          </a:stretch>
        </p:blipFill>
        <p:spPr bwMode="auto">
          <a:xfrm>
            <a:off x="762000" y="2209800"/>
            <a:ext cx="2971800"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i="1" dirty="0" err="1" smtClean="0"/>
              <a:t>Trichogramma</a:t>
            </a:r>
            <a:r>
              <a:rPr lang="en-US" i="1" dirty="0" smtClean="0"/>
              <a:t> </a:t>
            </a:r>
            <a:r>
              <a:rPr lang="en-US" i="1" dirty="0" err="1" smtClean="0"/>
              <a:t>chilonis</a:t>
            </a:r>
            <a:endParaRPr lang="en-US" i="1" dirty="0" smtClean="0"/>
          </a:p>
        </p:txBody>
      </p:sp>
      <p:sp>
        <p:nvSpPr>
          <p:cNvPr id="33795" name="Rectangle 3"/>
          <p:cNvSpPr>
            <a:spLocks noGrp="1" noChangeArrowheads="1"/>
          </p:cNvSpPr>
          <p:nvPr>
            <p:ph idx="1"/>
          </p:nvPr>
        </p:nvSpPr>
        <p:spPr/>
        <p:txBody>
          <a:bodyPr/>
          <a:lstStyle/>
          <a:p>
            <a:pPr eaLnBrk="1" hangingPunct="1"/>
            <a:r>
              <a:rPr lang="en-US" dirty="0" err="1" smtClean="0"/>
              <a:t>Eggparasite</a:t>
            </a:r>
            <a:r>
              <a:rPr lang="en-US" dirty="0" smtClean="0"/>
              <a:t> of leaf folder</a:t>
            </a:r>
          </a:p>
        </p:txBody>
      </p:sp>
      <p:pic>
        <p:nvPicPr>
          <p:cNvPr id="33797" name="Picture 5" descr="11356477921_trichogramma-chilonis">
            <a:hlinkClick r:id="rId2"/>
          </p:cNvPr>
          <p:cNvPicPr>
            <a:picLocks noChangeAspect="1" noChangeArrowheads="1"/>
          </p:cNvPicPr>
          <p:nvPr/>
        </p:nvPicPr>
        <p:blipFill>
          <a:blip r:embed="rId3" cstate="print"/>
          <a:srcRect/>
          <a:stretch>
            <a:fillRect/>
          </a:stretch>
        </p:blipFill>
        <p:spPr bwMode="auto">
          <a:xfrm>
            <a:off x="2362200" y="2590800"/>
            <a:ext cx="403860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274638"/>
            <a:ext cx="8229600" cy="868362"/>
          </a:xfrm>
        </p:spPr>
        <p:txBody>
          <a:bodyPr/>
          <a:lstStyle/>
          <a:p>
            <a:pPr eaLnBrk="1" hangingPunct="1"/>
            <a:r>
              <a:rPr lang="en-US" dirty="0" smtClean="0"/>
              <a:t>Egg card</a:t>
            </a:r>
          </a:p>
        </p:txBody>
      </p:sp>
      <p:sp>
        <p:nvSpPr>
          <p:cNvPr id="34819" name="Rectangle 3"/>
          <p:cNvSpPr>
            <a:spLocks noGrp="1" noChangeArrowheads="1"/>
          </p:cNvSpPr>
          <p:nvPr>
            <p:ph idx="1"/>
          </p:nvPr>
        </p:nvSpPr>
        <p:spPr>
          <a:xfrm>
            <a:off x="457200" y="1066800"/>
            <a:ext cx="8686800" cy="5059363"/>
          </a:xfrm>
        </p:spPr>
        <p:txBody>
          <a:bodyPr/>
          <a:lstStyle/>
          <a:p>
            <a:pPr eaLnBrk="1" hangingPunct="1"/>
            <a:r>
              <a:rPr lang="en-US" dirty="0" err="1" smtClean="0"/>
              <a:t>Trichogramma</a:t>
            </a:r>
            <a:r>
              <a:rPr lang="en-US" dirty="0" smtClean="0"/>
              <a:t> </a:t>
            </a:r>
            <a:r>
              <a:rPr lang="en-US" dirty="0" err="1" smtClean="0"/>
              <a:t>chilonis</a:t>
            </a:r>
            <a:r>
              <a:rPr lang="en-US" dirty="0" smtClean="0"/>
              <a:t> for leaf folder</a:t>
            </a:r>
          </a:p>
          <a:p>
            <a:pPr eaLnBrk="1" hangingPunct="1"/>
            <a:r>
              <a:rPr lang="en-US" dirty="0" err="1" smtClean="0"/>
              <a:t>Trichogramma</a:t>
            </a:r>
            <a:r>
              <a:rPr lang="en-US" dirty="0" smtClean="0"/>
              <a:t> </a:t>
            </a:r>
            <a:r>
              <a:rPr lang="en-US" dirty="0" err="1" smtClean="0"/>
              <a:t>japonicum</a:t>
            </a:r>
            <a:r>
              <a:rPr lang="en-US" dirty="0" smtClean="0"/>
              <a:t> for Stem borer</a:t>
            </a:r>
          </a:p>
        </p:txBody>
      </p:sp>
      <p:pic>
        <p:nvPicPr>
          <p:cNvPr id="3074" name="Picture 2" descr="F:\canon camera photos\paddy 2013-14\NFSM\IMG_3031.JPG"/>
          <p:cNvPicPr>
            <a:picLocks noChangeAspect="1" noChangeArrowheads="1"/>
          </p:cNvPicPr>
          <p:nvPr/>
        </p:nvPicPr>
        <p:blipFill>
          <a:blip r:embed="rId2" cstate="print"/>
          <a:srcRect/>
          <a:stretch>
            <a:fillRect/>
          </a:stretch>
        </p:blipFill>
        <p:spPr bwMode="auto">
          <a:xfrm>
            <a:off x="533400" y="2438400"/>
            <a:ext cx="3962579" cy="4038600"/>
          </a:xfrm>
          <a:prstGeom prst="rect">
            <a:avLst/>
          </a:prstGeom>
          <a:noFill/>
        </p:spPr>
      </p:pic>
      <p:pic>
        <p:nvPicPr>
          <p:cNvPr id="3075" name="Picture 3" descr="F:\canon camera photos\paddy 2013-14\NFSM\IMG_3036.JPG"/>
          <p:cNvPicPr>
            <a:picLocks noChangeAspect="1" noChangeArrowheads="1"/>
          </p:cNvPicPr>
          <p:nvPr/>
        </p:nvPicPr>
        <p:blipFill>
          <a:blip r:embed="rId3" cstate="print"/>
          <a:srcRect/>
          <a:stretch>
            <a:fillRect/>
          </a:stretch>
        </p:blipFill>
        <p:spPr bwMode="auto">
          <a:xfrm>
            <a:off x="4572000" y="2514600"/>
            <a:ext cx="4343400" cy="40386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descr="F:\canon camera photos\paddy 2013-14\NFSM\IMG_3043.JPG"/>
          <p:cNvPicPr>
            <a:picLocks noGrp="1" noChangeAspect="1" noChangeArrowheads="1"/>
          </p:cNvPicPr>
          <p:nvPr>
            <p:ph idx="1"/>
          </p:nvPr>
        </p:nvPicPr>
        <p:blipFill>
          <a:blip r:embed="rId2" cstate="print"/>
          <a:srcRect/>
          <a:stretch>
            <a:fillRect/>
          </a:stretch>
        </p:blipFill>
        <p:spPr bwMode="auto">
          <a:xfrm>
            <a:off x="457200" y="304800"/>
            <a:ext cx="4038600" cy="3276600"/>
          </a:xfrm>
          <a:prstGeom prst="rect">
            <a:avLst/>
          </a:prstGeom>
          <a:noFill/>
        </p:spPr>
      </p:pic>
      <p:pic>
        <p:nvPicPr>
          <p:cNvPr id="4099" name="Picture 3" descr="F:\canon camera photos\paddy 2013-14\NFSM\IMG_3029.JPG"/>
          <p:cNvPicPr>
            <a:picLocks noChangeAspect="1" noChangeArrowheads="1"/>
          </p:cNvPicPr>
          <p:nvPr/>
        </p:nvPicPr>
        <p:blipFill>
          <a:blip r:embed="rId3" cstate="print"/>
          <a:srcRect/>
          <a:stretch>
            <a:fillRect/>
          </a:stretch>
        </p:blipFill>
        <p:spPr bwMode="auto">
          <a:xfrm>
            <a:off x="4648200" y="304800"/>
            <a:ext cx="4191000" cy="3352800"/>
          </a:xfrm>
          <a:prstGeom prst="rect">
            <a:avLst/>
          </a:prstGeom>
          <a:noFill/>
        </p:spPr>
      </p:pic>
      <p:pic>
        <p:nvPicPr>
          <p:cNvPr id="4100" name="Picture 4" descr="F:\canon camera photos\paddy 2013-14\NFSM\IMG_3038.JPG"/>
          <p:cNvPicPr>
            <a:picLocks noChangeAspect="1" noChangeArrowheads="1"/>
          </p:cNvPicPr>
          <p:nvPr/>
        </p:nvPicPr>
        <p:blipFill>
          <a:blip r:embed="rId4" cstate="print"/>
          <a:srcRect/>
          <a:stretch>
            <a:fillRect/>
          </a:stretch>
        </p:blipFill>
        <p:spPr bwMode="auto">
          <a:xfrm>
            <a:off x="457200" y="3733800"/>
            <a:ext cx="3962400" cy="2971800"/>
          </a:xfrm>
          <a:prstGeom prst="rect">
            <a:avLst/>
          </a:prstGeom>
          <a:noFill/>
        </p:spPr>
      </p:pic>
      <p:pic>
        <p:nvPicPr>
          <p:cNvPr id="4101" name="Picture 5" descr="F:\canon camera photos\paddy 2013-14\NFSM\IMG_3042.JPG"/>
          <p:cNvPicPr>
            <a:picLocks noChangeAspect="1" noChangeArrowheads="1"/>
          </p:cNvPicPr>
          <p:nvPr/>
        </p:nvPicPr>
        <p:blipFill>
          <a:blip r:embed="rId5" cstate="print"/>
          <a:srcRect/>
          <a:stretch>
            <a:fillRect/>
          </a:stretch>
        </p:blipFill>
        <p:spPr bwMode="auto">
          <a:xfrm>
            <a:off x="4648200" y="3733800"/>
            <a:ext cx="4191000" cy="29718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scan022"/>
          <p:cNvPicPr>
            <a:picLocks noChangeAspect="1" noChangeArrowheads="1"/>
          </p:cNvPicPr>
          <p:nvPr/>
        </p:nvPicPr>
        <p:blipFill>
          <a:blip r:embed="rId2" cstate="print"/>
          <a:srcRect t="33362" r="6482" b="30589"/>
          <a:stretch>
            <a:fillRect/>
          </a:stretch>
        </p:blipFill>
        <p:spPr bwMode="auto">
          <a:xfrm>
            <a:off x="304800" y="2057400"/>
            <a:ext cx="8153400" cy="4371975"/>
          </a:xfrm>
          <a:prstGeom prst="rect">
            <a:avLst/>
          </a:prstGeom>
          <a:noFill/>
          <a:ln w="9525">
            <a:noFill/>
            <a:miter lim="800000"/>
            <a:headEnd/>
            <a:tailEnd/>
          </a:ln>
        </p:spPr>
      </p:pic>
      <p:sp>
        <p:nvSpPr>
          <p:cNvPr id="35843" name="Rectangle 5"/>
          <p:cNvSpPr>
            <a:spLocks noGrp="1" noChangeArrowheads="1"/>
          </p:cNvSpPr>
          <p:nvPr>
            <p:ph type="title"/>
          </p:nvPr>
        </p:nvSpPr>
        <p:spPr>
          <a:xfrm>
            <a:off x="457200" y="457200"/>
            <a:ext cx="8229600" cy="1371600"/>
          </a:xfrm>
        </p:spPr>
        <p:txBody>
          <a:bodyPr>
            <a:normAutofit fontScale="90000"/>
          </a:bodyPr>
          <a:lstStyle/>
          <a:p>
            <a:pPr eaLnBrk="1" hangingPunct="1"/>
            <a:r>
              <a:rPr lang="en-US" dirty="0" err="1" smtClean="0"/>
              <a:t>Tetrastichus</a:t>
            </a:r>
            <a:r>
              <a:rPr lang="en-US" dirty="0" smtClean="0"/>
              <a:t> </a:t>
            </a:r>
            <a:r>
              <a:rPr lang="en-US" dirty="0" err="1" smtClean="0"/>
              <a:t>schoenobii</a:t>
            </a:r>
            <a:r>
              <a:rPr lang="en-US" dirty="0" smtClean="0"/>
              <a:t> </a:t>
            </a:r>
            <a:r>
              <a:rPr lang="en-US" dirty="0" err="1" smtClean="0"/>
              <a:t>Eulophidae</a:t>
            </a:r>
            <a:endParaRPr lang="en-US"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scan022"/>
          <p:cNvPicPr>
            <a:picLocks noChangeAspect="1" noChangeArrowheads="1"/>
          </p:cNvPicPr>
          <p:nvPr/>
        </p:nvPicPr>
        <p:blipFill>
          <a:blip r:embed="rId2" cstate="print">
            <a:lum bright="6000"/>
          </a:blip>
          <a:srcRect l="3796" t="72183" r="3796"/>
          <a:stretch>
            <a:fillRect/>
          </a:stretch>
        </p:blipFill>
        <p:spPr bwMode="auto">
          <a:xfrm>
            <a:off x="381000" y="1023938"/>
            <a:ext cx="8382000" cy="4667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scan023"/>
          <p:cNvPicPr>
            <a:picLocks noChangeAspect="1" noChangeArrowheads="1"/>
          </p:cNvPicPr>
          <p:nvPr/>
        </p:nvPicPr>
        <p:blipFill>
          <a:blip r:embed="rId2" cstate="print">
            <a:lum bright="6000"/>
          </a:blip>
          <a:srcRect t="76198"/>
          <a:stretch>
            <a:fillRect/>
          </a:stretch>
        </p:blipFill>
        <p:spPr bwMode="auto">
          <a:xfrm>
            <a:off x="304800" y="2895600"/>
            <a:ext cx="8378825" cy="3686175"/>
          </a:xfrm>
          <a:prstGeom prst="rect">
            <a:avLst/>
          </a:prstGeom>
          <a:noFill/>
          <a:ln w="9525">
            <a:noFill/>
            <a:miter lim="800000"/>
            <a:headEnd/>
            <a:tailEnd/>
          </a:ln>
        </p:spPr>
      </p:pic>
      <p:sp>
        <p:nvSpPr>
          <p:cNvPr id="38915" name="Rectangle 3"/>
          <p:cNvSpPr>
            <a:spLocks noGrp="1" noChangeArrowheads="1"/>
          </p:cNvSpPr>
          <p:nvPr>
            <p:ph type="ctrTitle"/>
          </p:nvPr>
        </p:nvSpPr>
        <p:spPr>
          <a:xfrm>
            <a:off x="609600" y="381000"/>
            <a:ext cx="7772400" cy="1450975"/>
          </a:xfrm>
        </p:spPr>
        <p:txBody>
          <a:bodyPr/>
          <a:lstStyle/>
          <a:p>
            <a:pPr eaLnBrk="1" hangingPunct="1"/>
            <a:r>
              <a:rPr lang="en-US" smtClean="0"/>
              <a:t>Telenomus rowani(Gahan)</a:t>
            </a:r>
            <a:br>
              <a:rPr lang="en-US" smtClean="0"/>
            </a:br>
            <a:r>
              <a:rPr lang="en-US" smtClean="0"/>
              <a:t>Scelionidae </a:t>
            </a:r>
          </a:p>
        </p:txBody>
      </p:sp>
      <p:sp>
        <p:nvSpPr>
          <p:cNvPr id="38916" name="Rectangle 4"/>
          <p:cNvSpPr>
            <a:spLocks noGrp="1" noChangeArrowheads="1"/>
          </p:cNvSpPr>
          <p:nvPr>
            <p:ph type="subTitle" idx="1"/>
          </p:nvPr>
        </p:nvSpPr>
        <p:spPr>
          <a:xfrm>
            <a:off x="1143000" y="1828800"/>
            <a:ext cx="6400800" cy="1066800"/>
          </a:xfrm>
        </p:spPr>
        <p:txBody>
          <a:bodyPr/>
          <a:lstStyle/>
          <a:p>
            <a:pPr eaLnBrk="1" hangingPunct="1">
              <a:lnSpc>
                <a:spcPct val="80000"/>
              </a:lnSpc>
            </a:pPr>
            <a:r>
              <a:rPr lang="en-US" sz="2400" smtClean="0"/>
              <a:t>Tetrastichus and Telenomus may parazitize the same egg mass but </a:t>
            </a:r>
          </a:p>
          <a:p>
            <a:pPr eaLnBrk="1" hangingPunct="1">
              <a:lnSpc>
                <a:spcPct val="80000"/>
              </a:lnSpc>
            </a:pPr>
            <a:r>
              <a:rPr lang="en-US" sz="2400" smtClean="0"/>
              <a:t>Not the same egg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9372600" cy="639762"/>
          </a:xfrm>
        </p:spPr>
        <p:txBody>
          <a:bodyPr>
            <a:normAutofit/>
          </a:bodyPr>
          <a:lstStyle/>
          <a:p>
            <a:r>
              <a:rPr lang="en-IN" sz="3200" b="1" dirty="0" smtClean="0">
                <a:solidFill>
                  <a:srgbClr val="00B050"/>
                </a:solidFill>
              </a:rPr>
              <a:t>NATURAL ENEMIES IN PADDY FIELDS </a:t>
            </a:r>
            <a:endParaRPr lang="en-IN" sz="3200" b="1" dirty="0">
              <a:solidFill>
                <a:srgbClr val="00B050"/>
              </a:solidFill>
            </a:endParaRPr>
          </a:p>
        </p:txBody>
      </p:sp>
      <p:sp>
        <p:nvSpPr>
          <p:cNvPr id="3" name="Content Placeholder 2"/>
          <p:cNvSpPr>
            <a:spLocks noGrp="1"/>
          </p:cNvSpPr>
          <p:nvPr>
            <p:ph idx="1"/>
          </p:nvPr>
        </p:nvSpPr>
        <p:spPr>
          <a:xfrm>
            <a:off x="381000" y="838200"/>
            <a:ext cx="8305800" cy="5715000"/>
          </a:xfrm>
        </p:spPr>
        <p:txBody>
          <a:bodyPr>
            <a:normAutofit fontScale="92500" lnSpcReduction="20000"/>
          </a:bodyPr>
          <a:lstStyle/>
          <a:p>
            <a:r>
              <a:rPr lang="en-IN" b="1" dirty="0" smtClean="0">
                <a:solidFill>
                  <a:srgbClr val="002060"/>
                </a:solidFill>
              </a:rPr>
              <a:t>Predators </a:t>
            </a:r>
          </a:p>
          <a:p>
            <a:r>
              <a:rPr lang="en-IN" dirty="0" smtClean="0"/>
              <a:t>Spiders </a:t>
            </a:r>
          </a:p>
          <a:p>
            <a:r>
              <a:rPr lang="en-IN" dirty="0" smtClean="0"/>
              <a:t>Damsel flies</a:t>
            </a:r>
          </a:p>
          <a:p>
            <a:r>
              <a:rPr lang="en-IN" dirty="0" smtClean="0"/>
              <a:t>Beetles</a:t>
            </a:r>
          </a:p>
          <a:p>
            <a:r>
              <a:rPr lang="en-IN" dirty="0" smtClean="0"/>
              <a:t>Crickets</a:t>
            </a:r>
          </a:p>
          <a:p>
            <a:r>
              <a:rPr lang="en-IN" dirty="0" smtClean="0"/>
              <a:t>Grass Hoppers </a:t>
            </a:r>
          </a:p>
          <a:p>
            <a:r>
              <a:rPr lang="en-IN" dirty="0" smtClean="0"/>
              <a:t>Bugs</a:t>
            </a:r>
          </a:p>
          <a:p>
            <a:r>
              <a:rPr lang="en-IN" b="1" dirty="0" err="1" smtClean="0">
                <a:solidFill>
                  <a:srgbClr val="002060"/>
                </a:solidFill>
              </a:rPr>
              <a:t>Parasitoides</a:t>
            </a:r>
            <a:r>
              <a:rPr lang="en-IN" b="1" dirty="0" smtClean="0">
                <a:solidFill>
                  <a:srgbClr val="002060"/>
                </a:solidFill>
              </a:rPr>
              <a:t> </a:t>
            </a:r>
          </a:p>
          <a:p>
            <a:r>
              <a:rPr lang="en-IN" dirty="0" smtClean="0"/>
              <a:t>Egg </a:t>
            </a:r>
            <a:r>
              <a:rPr lang="en-IN" dirty="0" err="1" smtClean="0"/>
              <a:t>parasitoides</a:t>
            </a:r>
            <a:endParaRPr lang="en-IN" dirty="0" smtClean="0"/>
          </a:p>
          <a:p>
            <a:r>
              <a:rPr lang="en-IN" dirty="0" smtClean="0"/>
              <a:t>Larval </a:t>
            </a:r>
            <a:r>
              <a:rPr lang="en-IN" dirty="0" err="1" smtClean="0"/>
              <a:t>parasitoides</a:t>
            </a:r>
            <a:endParaRPr lang="en-IN" dirty="0" smtClean="0"/>
          </a:p>
          <a:p>
            <a:r>
              <a:rPr lang="en-IN" dirty="0" err="1" smtClean="0"/>
              <a:t>Pupal</a:t>
            </a:r>
            <a:r>
              <a:rPr lang="en-IN" dirty="0" smtClean="0"/>
              <a:t> </a:t>
            </a:r>
            <a:r>
              <a:rPr lang="en-IN" dirty="0" err="1" smtClean="0"/>
              <a:t>Parasitoides</a:t>
            </a:r>
            <a:r>
              <a:rPr lang="en-IN" dirty="0" smtClean="0"/>
              <a:t> </a:t>
            </a:r>
          </a:p>
          <a:p>
            <a:r>
              <a:rPr lang="en-IN" dirty="0" smtClean="0"/>
              <a:t>Adult feeders  </a:t>
            </a:r>
          </a:p>
          <a:p>
            <a:endParaRPr lang="en-IN" dirty="0"/>
          </a:p>
        </p:txBody>
      </p:sp>
      <p:pic>
        <p:nvPicPr>
          <p:cNvPr id="4" name="Picture 4" descr="scan002"/>
          <p:cNvPicPr>
            <a:picLocks noChangeAspect="1" noChangeArrowheads="1"/>
          </p:cNvPicPr>
          <p:nvPr/>
        </p:nvPicPr>
        <p:blipFill>
          <a:blip r:embed="rId2" cstate="print">
            <a:lum bright="18000"/>
          </a:blip>
          <a:srcRect b="65817"/>
          <a:stretch>
            <a:fillRect/>
          </a:stretch>
        </p:blipFill>
        <p:spPr bwMode="auto">
          <a:xfrm>
            <a:off x="3657600" y="914400"/>
            <a:ext cx="2438400" cy="1524000"/>
          </a:xfrm>
          <a:prstGeom prst="rect">
            <a:avLst/>
          </a:prstGeom>
          <a:noFill/>
          <a:ln w="9525">
            <a:noFill/>
            <a:miter lim="800000"/>
            <a:headEnd/>
            <a:tailEnd/>
          </a:ln>
        </p:spPr>
      </p:pic>
      <p:pic>
        <p:nvPicPr>
          <p:cNvPr id="5" name="Picture 2" descr="scan004"/>
          <p:cNvPicPr>
            <a:picLocks noChangeAspect="1" noChangeArrowheads="1"/>
          </p:cNvPicPr>
          <p:nvPr/>
        </p:nvPicPr>
        <p:blipFill>
          <a:blip r:embed="rId3" cstate="print">
            <a:lum bright="12000"/>
          </a:blip>
          <a:srcRect b="51360"/>
          <a:stretch>
            <a:fillRect/>
          </a:stretch>
        </p:blipFill>
        <p:spPr bwMode="auto">
          <a:xfrm>
            <a:off x="6096000" y="838200"/>
            <a:ext cx="2819400" cy="1600200"/>
          </a:xfrm>
          <a:prstGeom prst="rect">
            <a:avLst/>
          </a:prstGeom>
          <a:noFill/>
          <a:ln w="9525">
            <a:noFill/>
            <a:miter lim="800000"/>
            <a:headEnd/>
            <a:tailEnd/>
          </a:ln>
        </p:spPr>
      </p:pic>
      <p:pic>
        <p:nvPicPr>
          <p:cNvPr id="6" name="Picture 3" descr="scan021"/>
          <p:cNvPicPr>
            <a:picLocks noChangeAspect="1" noChangeArrowheads="1"/>
          </p:cNvPicPr>
          <p:nvPr/>
        </p:nvPicPr>
        <p:blipFill>
          <a:blip r:embed="rId4" cstate="print">
            <a:lum bright="12000"/>
          </a:blip>
          <a:srcRect l="44444" t="26479" b="29585"/>
          <a:stretch>
            <a:fillRect/>
          </a:stretch>
        </p:blipFill>
        <p:spPr bwMode="auto">
          <a:xfrm>
            <a:off x="3733800" y="2438400"/>
            <a:ext cx="2362200" cy="1676400"/>
          </a:xfrm>
          <a:prstGeom prst="rect">
            <a:avLst/>
          </a:prstGeom>
          <a:noFill/>
          <a:ln w="9525">
            <a:noFill/>
            <a:miter lim="800000"/>
            <a:headEnd/>
            <a:tailEnd/>
          </a:ln>
        </p:spPr>
      </p:pic>
      <p:pic>
        <p:nvPicPr>
          <p:cNvPr id="7" name="Picture 2" descr="scan012"/>
          <p:cNvPicPr>
            <a:picLocks noChangeAspect="1" noChangeArrowheads="1"/>
          </p:cNvPicPr>
          <p:nvPr/>
        </p:nvPicPr>
        <p:blipFill>
          <a:blip r:embed="rId5" cstate="print">
            <a:lum bright="18000"/>
          </a:blip>
          <a:srcRect b="73550"/>
          <a:stretch>
            <a:fillRect/>
          </a:stretch>
        </p:blipFill>
        <p:spPr bwMode="auto">
          <a:xfrm>
            <a:off x="6096000" y="2438400"/>
            <a:ext cx="2819400" cy="1639887"/>
          </a:xfrm>
          <a:prstGeom prst="rect">
            <a:avLst/>
          </a:prstGeom>
          <a:noFill/>
          <a:ln w="9525">
            <a:noFill/>
            <a:miter lim="800000"/>
            <a:headEnd/>
            <a:tailEnd/>
          </a:ln>
        </p:spPr>
      </p:pic>
      <p:pic>
        <p:nvPicPr>
          <p:cNvPr id="8" name="Picture 2" descr="scan022"/>
          <p:cNvPicPr>
            <a:picLocks noChangeAspect="1" noChangeArrowheads="1"/>
          </p:cNvPicPr>
          <p:nvPr/>
        </p:nvPicPr>
        <p:blipFill>
          <a:blip r:embed="rId6" cstate="print">
            <a:lum bright="6000"/>
          </a:blip>
          <a:srcRect l="3796" t="72183" r="3796"/>
          <a:stretch>
            <a:fillRect/>
          </a:stretch>
        </p:blipFill>
        <p:spPr bwMode="auto">
          <a:xfrm>
            <a:off x="4267200" y="4191000"/>
            <a:ext cx="1904999" cy="2286000"/>
          </a:xfrm>
          <a:prstGeom prst="rect">
            <a:avLst/>
          </a:prstGeom>
          <a:noFill/>
          <a:ln w="9525">
            <a:noFill/>
            <a:miter lim="800000"/>
            <a:headEnd/>
            <a:tailEnd/>
          </a:ln>
        </p:spPr>
      </p:pic>
      <p:pic>
        <p:nvPicPr>
          <p:cNvPr id="9" name="Picture 2" descr="scan034"/>
          <p:cNvPicPr>
            <a:picLocks noChangeAspect="1" noChangeArrowheads="1"/>
          </p:cNvPicPr>
          <p:nvPr/>
        </p:nvPicPr>
        <p:blipFill>
          <a:blip r:embed="rId7" cstate="print">
            <a:lum bright="12000"/>
          </a:blip>
          <a:srcRect l="5957" t="2000" r="6059" b="50000"/>
          <a:stretch>
            <a:fillRect/>
          </a:stretch>
        </p:blipFill>
        <p:spPr bwMode="auto">
          <a:xfrm>
            <a:off x="6172200" y="4114800"/>
            <a:ext cx="27432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Gontocerus spp.Mymaridae</a:t>
            </a:r>
          </a:p>
        </p:txBody>
      </p:sp>
      <p:sp>
        <p:nvSpPr>
          <p:cNvPr id="39939" name="Rectangle 3"/>
          <p:cNvSpPr>
            <a:spLocks noGrp="1" noChangeArrowheads="1"/>
          </p:cNvSpPr>
          <p:nvPr>
            <p:ph idx="1"/>
          </p:nvPr>
        </p:nvSpPr>
        <p:spPr>
          <a:xfrm>
            <a:off x="457200" y="1219200"/>
            <a:ext cx="8229600" cy="4906963"/>
          </a:xfrm>
        </p:spPr>
        <p:txBody>
          <a:bodyPr/>
          <a:lstStyle/>
          <a:p>
            <a:pPr eaLnBrk="1" hangingPunct="1"/>
            <a:r>
              <a:rPr lang="en-US" dirty="0" smtClean="0"/>
              <a:t>Female can reproduce without </a:t>
            </a:r>
            <a:r>
              <a:rPr lang="en-US" dirty="0" err="1" smtClean="0"/>
              <a:t>mating.Parasitise</a:t>
            </a:r>
            <a:r>
              <a:rPr lang="en-US" dirty="0" smtClean="0"/>
              <a:t> the eggs of leaf hoppers and plant hoppers.</a:t>
            </a:r>
          </a:p>
        </p:txBody>
      </p:sp>
      <p:pic>
        <p:nvPicPr>
          <p:cNvPr id="39940" name="Picture 5" descr="i23_Gonatocerus_triguttatus"/>
          <p:cNvPicPr>
            <a:picLocks noChangeAspect="1" noChangeArrowheads="1"/>
          </p:cNvPicPr>
          <p:nvPr/>
        </p:nvPicPr>
        <p:blipFill>
          <a:blip r:embed="rId2" cstate="print"/>
          <a:srcRect/>
          <a:stretch>
            <a:fillRect/>
          </a:stretch>
        </p:blipFill>
        <p:spPr bwMode="auto">
          <a:xfrm>
            <a:off x="609600" y="3048000"/>
            <a:ext cx="7877175"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fontScale="90000"/>
          </a:bodyPr>
          <a:lstStyle/>
          <a:p>
            <a:pPr eaLnBrk="1" hangingPunct="1"/>
            <a:r>
              <a:rPr lang="en-US" sz="4000" dirty="0" err="1" smtClean="0"/>
              <a:t>Anagrus</a:t>
            </a:r>
            <a:r>
              <a:rPr lang="en-US" sz="4000" dirty="0" smtClean="0"/>
              <a:t> </a:t>
            </a:r>
            <a:r>
              <a:rPr lang="en-US" sz="4000" dirty="0" err="1" smtClean="0"/>
              <a:t>optabilis</a:t>
            </a:r>
            <a:r>
              <a:rPr lang="en-US" sz="4000" dirty="0" smtClean="0"/>
              <a:t>(</a:t>
            </a:r>
            <a:r>
              <a:rPr lang="en-US" sz="4000" dirty="0" err="1" smtClean="0"/>
              <a:t>Perekins</a:t>
            </a:r>
            <a:r>
              <a:rPr lang="en-US" sz="4000" dirty="0" smtClean="0"/>
              <a:t>)</a:t>
            </a:r>
            <a:br>
              <a:rPr lang="en-US" sz="4000" dirty="0" smtClean="0"/>
            </a:br>
            <a:r>
              <a:rPr lang="en-US" sz="4000" dirty="0" err="1" smtClean="0"/>
              <a:t>Mymaridae</a:t>
            </a:r>
            <a:endParaRPr lang="en-US" sz="4000" dirty="0" smtClean="0"/>
          </a:p>
        </p:txBody>
      </p:sp>
      <p:sp>
        <p:nvSpPr>
          <p:cNvPr id="40963" name="Rectangle 3"/>
          <p:cNvSpPr>
            <a:spLocks noGrp="1" noChangeArrowheads="1"/>
          </p:cNvSpPr>
          <p:nvPr>
            <p:ph idx="1"/>
          </p:nvPr>
        </p:nvSpPr>
        <p:spPr>
          <a:xfrm>
            <a:off x="457200" y="1295400"/>
            <a:ext cx="8686800" cy="4830763"/>
          </a:xfrm>
        </p:spPr>
        <p:txBody>
          <a:bodyPr/>
          <a:lstStyle/>
          <a:p>
            <a:pPr eaLnBrk="1" hangingPunct="1"/>
            <a:r>
              <a:rPr lang="en-US" dirty="0" smtClean="0"/>
              <a:t>Female can reproduce without </a:t>
            </a:r>
            <a:r>
              <a:rPr lang="en-US" dirty="0" err="1" smtClean="0"/>
              <a:t>mating.Egg</a:t>
            </a:r>
            <a:r>
              <a:rPr lang="en-US" dirty="0" smtClean="0"/>
              <a:t> parasite of leaf hoppers and plant </a:t>
            </a:r>
            <a:r>
              <a:rPr lang="en-US" dirty="0" err="1" smtClean="0"/>
              <a:t>hoppers.Parasitized</a:t>
            </a:r>
            <a:r>
              <a:rPr lang="en-US" dirty="0" smtClean="0"/>
              <a:t> eggs turn deep orange red and </a:t>
            </a:r>
            <a:r>
              <a:rPr lang="en-US" dirty="0" err="1" smtClean="0"/>
              <a:t>nomal</a:t>
            </a:r>
            <a:r>
              <a:rPr lang="en-US" dirty="0" smtClean="0"/>
              <a:t> eggs are white.</a:t>
            </a:r>
          </a:p>
        </p:txBody>
      </p:sp>
      <p:pic>
        <p:nvPicPr>
          <p:cNvPr id="40964" name="Picture 5" descr="chalc055"/>
          <p:cNvPicPr>
            <a:picLocks noChangeAspect="1" noChangeArrowheads="1"/>
          </p:cNvPicPr>
          <p:nvPr/>
        </p:nvPicPr>
        <p:blipFill>
          <a:blip r:embed="rId2" cstate="print"/>
          <a:srcRect/>
          <a:stretch>
            <a:fillRect/>
          </a:stretch>
        </p:blipFill>
        <p:spPr bwMode="auto">
          <a:xfrm>
            <a:off x="1905000" y="3276600"/>
            <a:ext cx="5238750"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304800" y="3124200"/>
            <a:ext cx="5410200" cy="914400"/>
          </a:xfrm>
        </p:spPr>
        <p:txBody>
          <a:bodyPr>
            <a:normAutofit fontScale="90000"/>
          </a:bodyPr>
          <a:lstStyle/>
          <a:p>
            <a:pPr algn="l" eaLnBrk="1" hangingPunct="1"/>
            <a:r>
              <a:rPr lang="en-US" sz="4000" dirty="0" smtClean="0"/>
              <a:t/>
            </a:r>
            <a:br>
              <a:rPr lang="en-US" sz="4000" dirty="0" smtClean="0"/>
            </a:br>
            <a:r>
              <a:rPr lang="en-US" sz="3600" dirty="0" smtClean="0"/>
              <a:t>Barely visible to the naked eye. Parasite larva develop inside host larva even after host larva hatch.  The wasp egg divide many times and hundreds of wasp pupae can be seen through skin of LR larva.</a:t>
            </a:r>
          </a:p>
        </p:txBody>
      </p:sp>
      <p:pic>
        <p:nvPicPr>
          <p:cNvPr id="43011" name="Picture 6" descr="64%20"/>
          <p:cNvPicPr>
            <a:picLocks noChangeAspect="1" noChangeArrowheads="1"/>
          </p:cNvPicPr>
          <p:nvPr/>
        </p:nvPicPr>
        <p:blipFill>
          <a:blip r:embed="rId2" cstate="print"/>
          <a:srcRect/>
          <a:stretch>
            <a:fillRect/>
          </a:stretch>
        </p:blipFill>
        <p:spPr bwMode="auto">
          <a:xfrm>
            <a:off x="6019800" y="1143000"/>
            <a:ext cx="2809875" cy="5362575"/>
          </a:xfrm>
          <a:prstGeom prst="rect">
            <a:avLst/>
          </a:prstGeom>
          <a:noFill/>
          <a:ln w="9525">
            <a:noFill/>
            <a:miter lim="800000"/>
            <a:headEnd/>
            <a:tailEnd/>
          </a:ln>
        </p:spPr>
      </p:pic>
      <p:sp>
        <p:nvSpPr>
          <p:cNvPr id="4" name="TextBox 3"/>
          <p:cNvSpPr txBox="1"/>
          <p:nvPr/>
        </p:nvSpPr>
        <p:spPr>
          <a:xfrm>
            <a:off x="457200" y="381000"/>
            <a:ext cx="5827236" cy="1200329"/>
          </a:xfrm>
          <a:prstGeom prst="rect">
            <a:avLst/>
          </a:prstGeom>
          <a:noFill/>
        </p:spPr>
        <p:txBody>
          <a:bodyPr wrap="none" rtlCol="0">
            <a:spAutoFit/>
          </a:bodyPr>
          <a:lstStyle/>
          <a:p>
            <a:r>
              <a:rPr lang="en-US" sz="3600" dirty="0" err="1" smtClean="0"/>
              <a:t>Copidosomopsis</a:t>
            </a:r>
            <a:r>
              <a:rPr lang="en-US" sz="3600" dirty="0" smtClean="0"/>
              <a:t> </a:t>
            </a:r>
            <a:r>
              <a:rPr lang="en-US" sz="3600" dirty="0" err="1" smtClean="0"/>
              <a:t>nacoleiae</a:t>
            </a:r>
            <a:r>
              <a:rPr lang="en-US" sz="3600" dirty="0" smtClean="0"/>
              <a:t> </a:t>
            </a:r>
          </a:p>
          <a:p>
            <a:r>
              <a:rPr lang="en-US" sz="3600" dirty="0" err="1" smtClean="0"/>
              <a:t>Encyrtidae</a:t>
            </a:r>
            <a:endParaRPr lang="en-IN" sz="36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an030"/>
          <p:cNvPicPr>
            <a:picLocks noChangeAspect="1" noChangeArrowheads="1"/>
          </p:cNvPicPr>
          <p:nvPr/>
        </p:nvPicPr>
        <p:blipFill>
          <a:blip r:embed="rId2" cstate="print">
            <a:lum bright="18000"/>
          </a:blip>
          <a:srcRect l="6241" t="3751" r="6168" b="56250"/>
          <a:stretch>
            <a:fillRect/>
          </a:stretch>
        </p:blipFill>
        <p:spPr bwMode="auto">
          <a:xfrm>
            <a:off x="914400" y="3429000"/>
            <a:ext cx="7321420" cy="3200400"/>
          </a:xfrm>
          <a:prstGeom prst="rect">
            <a:avLst/>
          </a:prstGeom>
          <a:noFill/>
          <a:ln w="9525">
            <a:noFill/>
            <a:miter lim="800000"/>
            <a:headEnd/>
            <a:tailEnd/>
          </a:ln>
        </p:spPr>
      </p:pic>
      <p:sp>
        <p:nvSpPr>
          <p:cNvPr id="44035" name="Rectangle 5"/>
          <p:cNvSpPr>
            <a:spLocks noGrp="1" noChangeArrowheads="1"/>
          </p:cNvSpPr>
          <p:nvPr>
            <p:ph type="title"/>
          </p:nvPr>
        </p:nvSpPr>
        <p:spPr>
          <a:xfrm>
            <a:off x="457200" y="685800"/>
            <a:ext cx="8229600" cy="2239963"/>
          </a:xfrm>
        </p:spPr>
        <p:txBody>
          <a:bodyPr>
            <a:normAutofit fontScale="90000"/>
          </a:bodyPr>
          <a:lstStyle/>
          <a:p>
            <a:pPr algn="l" eaLnBrk="1" hangingPunct="1"/>
            <a:r>
              <a:rPr lang="en-US" sz="4000" b="1" dirty="0" err="1" smtClean="0"/>
              <a:t>Amauromorpha</a:t>
            </a:r>
            <a:r>
              <a:rPr lang="en-US" sz="4000" b="1" dirty="0" smtClean="0"/>
              <a:t> </a:t>
            </a:r>
            <a:r>
              <a:rPr lang="en-US" sz="4000" b="1" dirty="0" err="1" smtClean="0"/>
              <a:t>accepta</a:t>
            </a:r>
            <a:r>
              <a:rPr lang="en-US" sz="4000" b="1" dirty="0" smtClean="0"/>
              <a:t> </a:t>
            </a:r>
            <a:r>
              <a:rPr lang="en-US" sz="4000" b="1" dirty="0" err="1" smtClean="0"/>
              <a:t>Ichneumonidae</a:t>
            </a:r>
            <a:r>
              <a:rPr lang="en-US" sz="4000" b="1" dirty="0" smtClean="0"/>
              <a:t>.</a:t>
            </a:r>
            <a:r>
              <a:rPr lang="en-US" sz="4000" dirty="0" smtClean="0"/>
              <a:t/>
            </a:r>
            <a:br>
              <a:rPr lang="en-US" sz="4000" dirty="0" smtClean="0"/>
            </a:br>
            <a:r>
              <a:rPr lang="en-US" sz="3600" dirty="0" err="1" smtClean="0"/>
              <a:t>Specialises</a:t>
            </a:r>
            <a:r>
              <a:rPr lang="en-US" sz="3600" dirty="0" smtClean="0"/>
              <a:t> in yellow and white stem </a:t>
            </a:r>
            <a:r>
              <a:rPr lang="en-US" sz="3600" dirty="0" err="1" smtClean="0"/>
              <a:t>borers.Single</a:t>
            </a:r>
            <a:r>
              <a:rPr lang="en-US" sz="3600" dirty="0" smtClean="0"/>
              <a:t> egg is laid in larval </a:t>
            </a:r>
            <a:r>
              <a:rPr lang="en-US" sz="3600" dirty="0" err="1" smtClean="0"/>
              <a:t>host.Emerges</a:t>
            </a:r>
            <a:r>
              <a:rPr lang="en-US" sz="3600" dirty="0" smtClean="0"/>
              <a:t> from dead host and pupates in larval tunnel.</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scan031"/>
          <p:cNvPicPr>
            <a:picLocks noChangeAspect="1" noChangeArrowheads="1"/>
          </p:cNvPicPr>
          <p:nvPr/>
        </p:nvPicPr>
        <p:blipFill>
          <a:blip r:embed="rId2" cstate="print">
            <a:lum bright="6000"/>
          </a:blip>
          <a:srcRect b="58867"/>
          <a:stretch>
            <a:fillRect/>
          </a:stretch>
        </p:blipFill>
        <p:spPr bwMode="auto">
          <a:xfrm>
            <a:off x="304800" y="2514600"/>
            <a:ext cx="8382000" cy="3854450"/>
          </a:xfrm>
          <a:prstGeom prst="rect">
            <a:avLst/>
          </a:prstGeom>
          <a:noFill/>
          <a:ln w="9525">
            <a:noFill/>
            <a:miter lim="800000"/>
            <a:headEnd/>
            <a:tailEnd/>
          </a:ln>
        </p:spPr>
      </p:pic>
      <p:sp>
        <p:nvSpPr>
          <p:cNvPr id="46083" name="Rectangle 3"/>
          <p:cNvSpPr>
            <a:spLocks noGrp="1" noChangeArrowheads="1"/>
          </p:cNvSpPr>
          <p:nvPr>
            <p:ph type="ctrTitle"/>
          </p:nvPr>
        </p:nvSpPr>
        <p:spPr>
          <a:xfrm>
            <a:off x="609600" y="609600"/>
            <a:ext cx="7772400" cy="914400"/>
          </a:xfrm>
        </p:spPr>
        <p:txBody>
          <a:bodyPr>
            <a:normAutofit/>
          </a:bodyPr>
          <a:lstStyle/>
          <a:p>
            <a:pPr eaLnBrk="1" hangingPunct="1"/>
            <a:r>
              <a:rPr lang="en-US" dirty="0" err="1" smtClean="0"/>
              <a:t>Itoplectis</a:t>
            </a:r>
            <a:r>
              <a:rPr lang="en-US" dirty="0" smtClean="0"/>
              <a:t> </a:t>
            </a:r>
            <a:r>
              <a:rPr lang="en-US" dirty="0" err="1" smtClean="0"/>
              <a:t>narangae</a:t>
            </a:r>
            <a:endParaRPr lang="en-US" dirty="0" smtClean="0"/>
          </a:p>
        </p:txBody>
      </p:sp>
      <p:sp>
        <p:nvSpPr>
          <p:cNvPr id="46084" name="Rectangle 4"/>
          <p:cNvSpPr>
            <a:spLocks noGrp="1" noChangeArrowheads="1"/>
          </p:cNvSpPr>
          <p:nvPr>
            <p:ph type="subTitle" idx="1"/>
          </p:nvPr>
        </p:nvSpPr>
        <p:spPr>
          <a:xfrm>
            <a:off x="609600" y="1752600"/>
            <a:ext cx="7772400" cy="838200"/>
          </a:xfrm>
        </p:spPr>
        <p:txBody>
          <a:bodyPr>
            <a:normAutofit fontScale="92500"/>
          </a:bodyPr>
          <a:lstStyle/>
          <a:p>
            <a:pPr algn="l" eaLnBrk="1" hangingPunct="1">
              <a:lnSpc>
                <a:spcPct val="90000"/>
              </a:lnSpc>
            </a:pPr>
            <a:r>
              <a:rPr lang="en-US" sz="2400" b="1" dirty="0" err="1" smtClean="0">
                <a:solidFill>
                  <a:schemeClr val="tx1"/>
                </a:solidFill>
              </a:rPr>
              <a:t>Parasitises</a:t>
            </a:r>
            <a:r>
              <a:rPr lang="en-US" sz="2400" b="1" dirty="0" smtClean="0">
                <a:solidFill>
                  <a:schemeClr val="tx1"/>
                </a:solidFill>
              </a:rPr>
              <a:t> larvae of leaf </a:t>
            </a:r>
            <a:r>
              <a:rPr lang="en-US" sz="2400" b="1" dirty="0" err="1" smtClean="0">
                <a:solidFill>
                  <a:schemeClr val="tx1"/>
                </a:solidFill>
              </a:rPr>
              <a:t>folder,green</a:t>
            </a:r>
            <a:r>
              <a:rPr lang="en-US" sz="2400" b="1" dirty="0" smtClean="0">
                <a:solidFill>
                  <a:schemeClr val="tx1"/>
                </a:solidFill>
              </a:rPr>
              <a:t> </a:t>
            </a:r>
            <a:r>
              <a:rPr lang="en-US" sz="2400" b="1" dirty="0" err="1" smtClean="0">
                <a:solidFill>
                  <a:schemeClr val="tx1"/>
                </a:solidFill>
              </a:rPr>
              <a:t>semilooper,hairy</a:t>
            </a:r>
            <a:r>
              <a:rPr lang="en-US" sz="2400" b="1" dirty="0" smtClean="0">
                <a:solidFill>
                  <a:schemeClr val="tx1"/>
                </a:solidFill>
              </a:rPr>
              <a:t> caterpillar and striped and pink stem borers</a:t>
            </a:r>
            <a:r>
              <a:rPr lang="en-US" sz="2400" dirty="0" smtClean="0"/>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fontScale="90000"/>
          </a:bodyPr>
          <a:lstStyle/>
          <a:p>
            <a:pPr eaLnBrk="1" hangingPunct="1"/>
            <a:r>
              <a:rPr lang="en-US" sz="4000" dirty="0" err="1" smtClean="0"/>
              <a:t>Trichomma</a:t>
            </a:r>
            <a:r>
              <a:rPr lang="en-US" sz="4000" dirty="0" smtClean="0"/>
              <a:t> </a:t>
            </a:r>
            <a:r>
              <a:rPr lang="en-US" sz="4000" dirty="0" err="1" smtClean="0"/>
              <a:t>cnaphalocrosis</a:t>
            </a:r>
            <a:r>
              <a:rPr lang="en-US" sz="4000" dirty="0" smtClean="0"/>
              <a:t> </a:t>
            </a:r>
            <a:r>
              <a:rPr lang="en-US" sz="4000" dirty="0" err="1" smtClean="0"/>
              <a:t>Ichneumonidae</a:t>
            </a:r>
            <a:endParaRPr lang="en-US" sz="4000" dirty="0" smtClean="0"/>
          </a:p>
        </p:txBody>
      </p:sp>
      <p:sp>
        <p:nvSpPr>
          <p:cNvPr id="48131" name="Rectangle 3"/>
          <p:cNvSpPr>
            <a:spLocks noGrp="1" noChangeArrowheads="1"/>
          </p:cNvSpPr>
          <p:nvPr>
            <p:ph idx="1"/>
          </p:nvPr>
        </p:nvSpPr>
        <p:spPr>
          <a:xfrm>
            <a:off x="304800" y="1676400"/>
            <a:ext cx="5181600" cy="2667000"/>
          </a:xfrm>
        </p:spPr>
        <p:txBody>
          <a:bodyPr>
            <a:normAutofit/>
          </a:bodyPr>
          <a:lstStyle/>
          <a:p>
            <a:pPr eaLnBrk="1" hangingPunct="1">
              <a:buNone/>
            </a:pPr>
            <a:r>
              <a:rPr lang="en-US" dirty="0" smtClean="0"/>
              <a:t>Older leaf folder larvae </a:t>
            </a:r>
            <a:r>
              <a:rPr lang="en-US" dirty="0" err="1" smtClean="0"/>
              <a:t>preferred.Lays</a:t>
            </a:r>
            <a:r>
              <a:rPr lang="en-US" dirty="0" smtClean="0"/>
              <a:t> single egg in leaf folder larva encountered. Pupates with in its host.</a:t>
            </a:r>
          </a:p>
        </p:txBody>
      </p:sp>
      <p:pic>
        <p:nvPicPr>
          <p:cNvPr id="16386" name="Picture 2"/>
          <p:cNvPicPr>
            <a:picLocks noChangeAspect="1" noChangeArrowheads="1"/>
          </p:cNvPicPr>
          <p:nvPr/>
        </p:nvPicPr>
        <p:blipFill>
          <a:blip r:embed="rId2" cstate="print"/>
          <a:srcRect/>
          <a:stretch>
            <a:fillRect/>
          </a:stretch>
        </p:blipFill>
        <p:spPr bwMode="auto">
          <a:xfrm>
            <a:off x="5486400" y="1447800"/>
            <a:ext cx="3429000" cy="52604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scan033"/>
          <p:cNvPicPr>
            <a:picLocks noChangeAspect="1" noChangeArrowheads="1"/>
          </p:cNvPicPr>
          <p:nvPr/>
        </p:nvPicPr>
        <p:blipFill>
          <a:blip r:embed="rId2" cstate="print">
            <a:lum bright="18000"/>
          </a:blip>
          <a:srcRect l="7982" r="3038" b="61241"/>
          <a:stretch>
            <a:fillRect/>
          </a:stretch>
        </p:blipFill>
        <p:spPr bwMode="auto">
          <a:xfrm>
            <a:off x="609600" y="2362200"/>
            <a:ext cx="7543800" cy="4130675"/>
          </a:xfrm>
          <a:prstGeom prst="rect">
            <a:avLst/>
          </a:prstGeom>
          <a:noFill/>
          <a:ln w="9525">
            <a:noFill/>
            <a:miter lim="800000"/>
            <a:headEnd/>
            <a:tailEnd/>
          </a:ln>
        </p:spPr>
      </p:pic>
      <p:sp>
        <p:nvSpPr>
          <p:cNvPr id="49155" name="Rectangle 3"/>
          <p:cNvSpPr>
            <a:spLocks noGrp="1" noChangeArrowheads="1"/>
          </p:cNvSpPr>
          <p:nvPr>
            <p:ph type="ctrTitle"/>
          </p:nvPr>
        </p:nvSpPr>
        <p:spPr>
          <a:xfrm>
            <a:off x="838200" y="381000"/>
            <a:ext cx="7620000" cy="914400"/>
          </a:xfrm>
        </p:spPr>
        <p:txBody>
          <a:bodyPr>
            <a:normAutofit/>
          </a:bodyPr>
          <a:lstStyle/>
          <a:p>
            <a:pPr eaLnBrk="1" hangingPunct="1"/>
            <a:r>
              <a:rPr lang="en-US" sz="4000" dirty="0" err="1" smtClean="0"/>
              <a:t>charops</a:t>
            </a:r>
            <a:r>
              <a:rPr lang="en-US" sz="4000" dirty="0" smtClean="0"/>
              <a:t> </a:t>
            </a:r>
            <a:r>
              <a:rPr lang="en-US" sz="4000" dirty="0" err="1" smtClean="0"/>
              <a:t>brachypterum</a:t>
            </a:r>
            <a:endParaRPr lang="en-US" sz="4000" dirty="0" smtClean="0"/>
          </a:p>
        </p:txBody>
      </p:sp>
      <p:sp>
        <p:nvSpPr>
          <p:cNvPr id="49156" name="Rectangle 4"/>
          <p:cNvSpPr>
            <a:spLocks noGrp="1" noChangeArrowheads="1"/>
          </p:cNvSpPr>
          <p:nvPr>
            <p:ph type="subTitle" idx="1"/>
          </p:nvPr>
        </p:nvSpPr>
        <p:spPr>
          <a:xfrm>
            <a:off x="685800" y="1524000"/>
            <a:ext cx="7772400" cy="838200"/>
          </a:xfrm>
        </p:spPr>
        <p:txBody>
          <a:bodyPr/>
          <a:lstStyle/>
          <a:p>
            <a:pPr eaLnBrk="1" hangingPunct="1">
              <a:lnSpc>
                <a:spcPct val="90000"/>
              </a:lnSpc>
            </a:pPr>
            <a:r>
              <a:rPr lang="en-US" sz="2400" smtClean="0"/>
              <a:t>Ichneumonidae.Searches larvae of leaf folders,green semiloopers and yellow stem borers.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scan033"/>
          <p:cNvPicPr>
            <a:picLocks noChangeAspect="1" noChangeArrowheads="1"/>
          </p:cNvPicPr>
          <p:nvPr/>
        </p:nvPicPr>
        <p:blipFill>
          <a:blip r:embed="rId2" cstate="print">
            <a:lum bright="18000"/>
          </a:blip>
          <a:srcRect l="5661" t="71077" r="4716" b="2638"/>
          <a:stretch>
            <a:fillRect/>
          </a:stretch>
        </p:blipFill>
        <p:spPr bwMode="auto">
          <a:xfrm>
            <a:off x="457200" y="1325563"/>
            <a:ext cx="8305800" cy="428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chemeClr val="tx1"/>
                </a:solidFill>
              </a:rPr>
              <a:t>Larval </a:t>
            </a:r>
            <a:r>
              <a:rPr lang="en-IN" b="1" dirty="0" err="1" smtClean="0">
                <a:solidFill>
                  <a:schemeClr val="tx1"/>
                </a:solidFill>
              </a:rPr>
              <a:t>parasitiodes</a:t>
            </a:r>
            <a:r>
              <a:rPr lang="en-IN" b="1" dirty="0" smtClean="0">
                <a:solidFill>
                  <a:schemeClr val="tx1"/>
                </a:solidFill>
              </a:rPr>
              <a:t> in Paddy          </a:t>
            </a:r>
            <a:r>
              <a:rPr lang="en-IN" b="1" i="1" dirty="0" err="1" smtClean="0">
                <a:solidFill>
                  <a:schemeClr val="tx1"/>
                </a:solidFill>
              </a:rPr>
              <a:t>Charops</a:t>
            </a:r>
            <a:r>
              <a:rPr lang="en-IN" b="1" i="1" dirty="0" smtClean="0">
                <a:solidFill>
                  <a:schemeClr val="tx1"/>
                </a:solidFill>
              </a:rPr>
              <a:t> </a:t>
            </a:r>
            <a:r>
              <a:rPr lang="en-IN" b="1" i="1" dirty="0" err="1" smtClean="0">
                <a:solidFill>
                  <a:schemeClr val="tx1"/>
                </a:solidFill>
              </a:rPr>
              <a:t>Brachypterum</a:t>
            </a:r>
            <a:r>
              <a:rPr lang="en-IN" b="1" i="1" dirty="0" smtClean="0">
                <a:solidFill>
                  <a:schemeClr val="tx1"/>
                </a:solidFill>
              </a:rPr>
              <a:t> </a:t>
            </a:r>
            <a:endParaRPr lang="en-IN" b="1" i="1" dirty="0">
              <a:solidFill>
                <a:schemeClr val="tx1"/>
              </a:solidFill>
            </a:endParaRPr>
          </a:p>
        </p:txBody>
      </p:sp>
      <p:pic>
        <p:nvPicPr>
          <p:cNvPr id="6" name="Content Placeholder 5" descr="20141104_111749.jpg"/>
          <p:cNvPicPr>
            <a:picLocks noGrp="1" noChangeAspect="1"/>
          </p:cNvPicPr>
          <p:nvPr>
            <p:ph idx="1"/>
          </p:nvPr>
        </p:nvPicPr>
        <p:blipFill>
          <a:blip r:embed="rId2" cstate="print"/>
          <a:stretch>
            <a:fillRect/>
          </a:stretch>
        </p:blipFill>
        <p:spPr>
          <a:xfrm rot="5400000">
            <a:off x="-225822" y="1978422"/>
            <a:ext cx="4947444" cy="3886200"/>
          </a:xfrm>
        </p:spPr>
      </p:pic>
      <p:pic>
        <p:nvPicPr>
          <p:cNvPr id="8" name="Picture 7" descr="20141103_154818.jpg"/>
          <p:cNvPicPr>
            <a:picLocks noChangeAspect="1"/>
          </p:cNvPicPr>
          <p:nvPr/>
        </p:nvPicPr>
        <p:blipFill>
          <a:blip r:embed="rId3" cstate="print"/>
          <a:stretch>
            <a:fillRect/>
          </a:stretch>
        </p:blipFill>
        <p:spPr>
          <a:xfrm rot="5400000">
            <a:off x="4038600" y="1752600"/>
            <a:ext cx="5029200" cy="44196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scan034"/>
          <p:cNvPicPr>
            <a:picLocks noChangeAspect="1" noChangeArrowheads="1"/>
          </p:cNvPicPr>
          <p:nvPr/>
        </p:nvPicPr>
        <p:blipFill>
          <a:blip r:embed="rId2" cstate="print">
            <a:lum bright="12000"/>
          </a:blip>
          <a:srcRect l="5957" t="2000" r="6059" b="50000"/>
          <a:stretch>
            <a:fillRect/>
          </a:stretch>
        </p:blipFill>
        <p:spPr bwMode="auto">
          <a:xfrm>
            <a:off x="1447800" y="2514600"/>
            <a:ext cx="6019800" cy="3962400"/>
          </a:xfrm>
          <a:prstGeom prst="rect">
            <a:avLst/>
          </a:prstGeom>
          <a:noFill/>
          <a:ln w="9525">
            <a:noFill/>
            <a:miter lim="800000"/>
            <a:headEnd/>
            <a:tailEnd/>
          </a:ln>
        </p:spPr>
      </p:pic>
      <p:sp>
        <p:nvSpPr>
          <p:cNvPr id="51203" name="Rectangle 4"/>
          <p:cNvSpPr>
            <a:spLocks noGrp="1" noChangeArrowheads="1"/>
          </p:cNvSpPr>
          <p:nvPr>
            <p:ph type="ctrTitle"/>
          </p:nvPr>
        </p:nvSpPr>
        <p:spPr>
          <a:xfrm>
            <a:off x="685800" y="457200"/>
            <a:ext cx="7772400" cy="688975"/>
          </a:xfrm>
        </p:spPr>
        <p:txBody>
          <a:bodyPr>
            <a:normAutofit fontScale="90000"/>
          </a:bodyPr>
          <a:lstStyle/>
          <a:p>
            <a:pPr eaLnBrk="1" hangingPunct="1"/>
            <a:r>
              <a:rPr lang="en-US" sz="4000" b="1" dirty="0" err="1" smtClean="0"/>
              <a:t>Xanthopimpla</a:t>
            </a:r>
            <a:r>
              <a:rPr lang="en-US" sz="4000" b="1" dirty="0" smtClean="0"/>
              <a:t> </a:t>
            </a:r>
            <a:r>
              <a:rPr lang="en-US" sz="4000" b="1" dirty="0" err="1" smtClean="0"/>
              <a:t>flavolineata</a:t>
            </a:r>
            <a:endParaRPr lang="en-US" sz="4000" b="1" dirty="0" smtClean="0"/>
          </a:p>
        </p:txBody>
      </p:sp>
      <p:sp>
        <p:nvSpPr>
          <p:cNvPr id="51204" name="Rectangle 5"/>
          <p:cNvSpPr>
            <a:spLocks noGrp="1" noChangeArrowheads="1"/>
          </p:cNvSpPr>
          <p:nvPr>
            <p:ph type="subTitle" idx="1"/>
          </p:nvPr>
        </p:nvSpPr>
        <p:spPr>
          <a:xfrm>
            <a:off x="762000" y="1447800"/>
            <a:ext cx="7696200" cy="838200"/>
          </a:xfrm>
        </p:spPr>
        <p:txBody>
          <a:bodyPr>
            <a:normAutofit fontScale="92500"/>
          </a:bodyPr>
          <a:lstStyle/>
          <a:p>
            <a:pPr algn="l" eaLnBrk="1" hangingPunct="1">
              <a:lnSpc>
                <a:spcPct val="90000"/>
              </a:lnSpc>
            </a:pPr>
            <a:r>
              <a:rPr lang="en-US" sz="2400" dirty="0" err="1" smtClean="0">
                <a:solidFill>
                  <a:schemeClr val="tx1"/>
                </a:solidFill>
              </a:rPr>
              <a:t>Ichneumonidae.Parasitise</a:t>
            </a:r>
            <a:r>
              <a:rPr lang="en-US" sz="2400" dirty="0" smtClean="0">
                <a:solidFill>
                  <a:schemeClr val="tx1"/>
                </a:solidFill>
              </a:rPr>
              <a:t> </a:t>
            </a:r>
            <a:r>
              <a:rPr lang="en-US" sz="2400" dirty="0" err="1" smtClean="0">
                <a:solidFill>
                  <a:schemeClr val="tx1"/>
                </a:solidFill>
              </a:rPr>
              <a:t>stemborer</a:t>
            </a:r>
            <a:r>
              <a:rPr lang="en-US" sz="2400" dirty="0" smtClean="0">
                <a:solidFill>
                  <a:schemeClr val="tx1"/>
                </a:solidFill>
              </a:rPr>
              <a:t> larva one wasp emerges from </a:t>
            </a:r>
            <a:r>
              <a:rPr lang="en-US" sz="2400" dirty="0" err="1" smtClean="0">
                <a:solidFill>
                  <a:schemeClr val="tx1"/>
                </a:solidFill>
              </a:rPr>
              <a:t>stemborer</a:t>
            </a:r>
            <a:r>
              <a:rPr lang="en-US" sz="2400" dirty="0" smtClean="0">
                <a:solidFill>
                  <a:schemeClr val="tx1"/>
                </a:solidFill>
              </a:rPr>
              <a:t> pupa with in the stem.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p:cNvSpPr txBox="1">
            <a:spLocks noChangeArrowheads="1"/>
          </p:cNvSpPr>
          <p:nvPr/>
        </p:nvSpPr>
        <p:spPr bwMode="auto">
          <a:xfrm>
            <a:off x="1066800" y="90488"/>
            <a:ext cx="70326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800" b="1" dirty="0">
                <a:effectLst>
                  <a:outerShdw blurRad="38100" dist="38100" dir="2700000" algn="tl">
                    <a:srgbClr val="000000"/>
                  </a:outerShdw>
                </a:effectLst>
              </a:rPr>
              <a:t>Pest control by spiders: Rice ecosystem</a:t>
            </a:r>
            <a:endParaRPr lang="en-US" sz="2800" b="1" i="1" dirty="0">
              <a:effectLst>
                <a:outerShdw blurRad="38100" dist="38100" dir="2700000" algn="tl">
                  <a:srgbClr val="000000"/>
                </a:outerShdw>
              </a:effectLst>
            </a:endParaRPr>
          </a:p>
        </p:txBody>
      </p:sp>
      <p:sp>
        <p:nvSpPr>
          <p:cNvPr id="215043" name="Text Box 3"/>
          <p:cNvSpPr txBox="1">
            <a:spLocks noChangeArrowheads="1"/>
          </p:cNvSpPr>
          <p:nvPr/>
        </p:nvSpPr>
        <p:spPr bwMode="auto">
          <a:xfrm>
            <a:off x="76200" y="625475"/>
            <a:ext cx="902017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Comic Sans MS" pitchFamily="66" charset="0"/>
              </a:defRPr>
            </a:lvl1pPr>
            <a:lvl2pPr marL="800100" indent="-342900" eaLnBrk="0" hangingPunct="0">
              <a:defRPr>
                <a:solidFill>
                  <a:schemeClr val="tx1"/>
                </a:solidFill>
                <a:latin typeface="Comic Sans MS" pitchFamily="66" charset="0"/>
              </a:defRPr>
            </a:lvl2pPr>
            <a:lvl3pPr marL="1257300" indent="-342900" eaLnBrk="0" hangingPunct="0">
              <a:defRPr>
                <a:solidFill>
                  <a:schemeClr val="tx1"/>
                </a:solidFill>
                <a:latin typeface="Comic Sans MS" pitchFamily="66" charset="0"/>
              </a:defRPr>
            </a:lvl3pPr>
            <a:lvl4pPr marL="1714500" indent="-342900" eaLnBrk="0" hangingPunct="0">
              <a:defRPr>
                <a:solidFill>
                  <a:schemeClr val="tx1"/>
                </a:solidFill>
                <a:latin typeface="Comic Sans MS" pitchFamily="66" charset="0"/>
              </a:defRPr>
            </a:lvl4pPr>
            <a:lvl5pPr marL="2171700" indent="-342900" eaLnBrk="0" hangingPunct="0">
              <a:defRPr>
                <a:solidFill>
                  <a:schemeClr val="tx1"/>
                </a:solidFill>
                <a:latin typeface="Comic Sans MS" pitchFamily="66" charset="0"/>
              </a:defRPr>
            </a:lvl5pPr>
            <a:lvl6pPr marL="2628900" indent="-342900" eaLnBrk="0" fontAlgn="base" hangingPunct="0">
              <a:spcBef>
                <a:spcPct val="0"/>
              </a:spcBef>
              <a:spcAft>
                <a:spcPct val="0"/>
              </a:spcAft>
              <a:defRPr>
                <a:solidFill>
                  <a:schemeClr val="tx1"/>
                </a:solidFill>
                <a:latin typeface="Comic Sans MS" pitchFamily="66" charset="0"/>
              </a:defRPr>
            </a:lvl6pPr>
            <a:lvl7pPr marL="3086100" indent="-342900" eaLnBrk="0" fontAlgn="base" hangingPunct="0">
              <a:spcBef>
                <a:spcPct val="0"/>
              </a:spcBef>
              <a:spcAft>
                <a:spcPct val="0"/>
              </a:spcAft>
              <a:defRPr>
                <a:solidFill>
                  <a:schemeClr val="tx1"/>
                </a:solidFill>
                <a:latin typeface="Comic Sans MS" pitchFamily="66" charset="0"/>
              </a:defRPr>
            </a:lvl7pPr>
            <a:lvl8pPr marL="3543300" indent="-342900" eaLnBrk="0" fontAlgn="base" hangingPunct="0">
              <a:spcBef>
                <a:spcPct val="0"/>
              </a:spcBef>
              <a:spcAft>
                <a:spcPct val="0"/>
              </a:spcAft>
              <a:defRPr>
                <a:solidFill>
                  <a:schemeClr val="tx1"/>
                </a:solidFill>
                <a:latin typeface="Comic Sans MS" pitchFamily="66" charset="0"/>
              </a:defRPr>
            </a:lvl8pPr>
            <a:lvl9pPr marL="4000500" indent="-342900" eaLnBrk="0" fontAlgn="base" hangingPunct="0">
              <a:spcBef>
                <a:spcPct val="0"/>
              </a:spcBef>
              <a:spcAft>
                <a:spcPct val="0"/>
              </a:spcAft>
              <a:defRPr>
                <a:solidFill>
                  <a:schemeClr val="tx1"/>
                </a:solidFill>
                <a:latin typeface="Comic Sans MS" pitchFamily="66" charset="0"/>
              </a:defRPr>
            </a:lvl9pPr>
          </a:lstStyle>
          <a:p>
            <a:pPr eaLnBrk="1" hangingPunct="1">
              <a:buClr>
                <a:srgbClr val="FFFF00"/>
              </a:buClr>
              <a:buFont typeface="Wingdings" pitchFamily="2" charset="2"/>
              <a:buChar char="Ø"/>
              <a:defRPr/>
            </a:pPr>
            <a:r>
              <a:rPr lang="en-US" b="1" dirty="0" smtClean="0">
                <a:effectLst>
                  <a:outerShdw blurRad="38100" dist="38100" dir="2700000" algn="tl">
                    <a:srgbClr val="000000"/>
                  </a:outerShdw>
                </a:effectLst>
                <a:latin typeface="Arial" charset="0"/>
              </a:rPr>
              <a:t>Spiders are the main biological control agents contributing to pest control across the season</a:t>
            </a:r>
          </a:p>
        </p:txBody>
      </p:sp>
      <p:pic>
        <p:nvPicPr>
          <p:cNvPr id="215045" name="Picture 5" descr="Pic-2-diversity-spiders2"/>
          <p:cNvPicPr>
            <a:picLocks noChangeAspect="1" noChangeArrowheads="1"/>
          </p:cNvPicPr>
          <p:nvPr/>
        </p:nvPicPr>
        <p:blipFill>
          <a:blip r:embed="rId2" cstate="print"/>
          <a:srcRect/>
          <a:stretch>
            <a:fillRect/>
          </a:stretch>
        </p:blipFill>
        <p:spPr bwMode="auto">
          <a:xfrm>
            <a:off x="381000" y="1447800"/>
            <a:ext cx="8229600" cy="5159375"/>
          </a:xfrm>
          <a:prstGeom prst="rect">
            <a:avLst/>
          </a:prstGeom>
          <a:noFill/>
          <a:ln w="38100">
            <a:solidFill>
              <a:srgbClr val="0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 calcmode="lin" valueType="num">
                                      <p:cBhvr additive="base">
                                        <p:cTn id="7" dur="500" fill="hold"/>
                                        <p:tgtEl>
                                          <p:spTgt spid="2150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215045"/>
                                        </p:tgtEl>
                                        <p:attrNameLst>
                                          <p:attrName>style.visibility</p:attrName>
                                        </p:attrNameLst>
                                      </p:cBhvr>
                                      <p:to>
                                        <p:strVal val="visible"/>
                                      </p:to>
                                    </p:set>
                                    <p:animEffect transition="in" filter="checkerboard(across)">
                                      <p:cBhvr>
                                        <p:cTn id="13" dur="500"/>
                                        <p:tgtEl>
                                          <p:spTgt spid="215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scan037"/>
          <p:cNvPicPr>
            <a:picLocks noChangeAspect="1" noChangeArrowheads="1"/>
          </p:cNvPicPr>
          <p:nvPr/>
        </p:nvPicPr>
        <p:blipFill>
          <a:blip r:embed="rId2" cstate="print">
            <a:lum bright="12000"/>
          </a:blip>
          <a:srcRect l="5110" t="2559" b="38820"/>
          <a:stretch>
            <a:fillRect/>
          </a:stretch>
        </p:blipFill>
        <p:spPr bwMode="auto">
          <a:xfrm>
            <a:off x="838200" y="2438400"/>
            <a:ext cx="7315200" cy="3962400"/>
          </a:xfrm>
          <a:prstGeom prst="rect">
            <a:avLst/>
          </a:prstGeom>
          <a:noFill/>
          <a:ln w="9525">
            <a:noFill/>
            <a:miter lim="800000"/>
            <a:headEnd/>
            <a:tailEnd/>
          </a:ln>
        </p:spPr>
      </p:pic>
      <p:sp>
        <p:nvSpPr>
          <p:cNvPr id="54275" name="Rectangle 3"/>
          <p:cNvSpPr>
            <a:spLocks noGrp="1" noChangeArrowheads="1"/>
          </p:cNvSpPr>
          <p:nvPr>
            <p:ph type="ctrTitle"/>
          </p:nvPr>
        </p:nvSpPr>
        <p:spPr>
          <a:xfrm>
            <a:off x="762000" y="381000"/>
            <a:ext cx="7696200" cy="914400"/>
          </a:xfrm>
        </p:spPr>
        <p:txBody>
          <a:bodyPr>
            <a:normAutofit fontScale="90000"/>
          </a:bodyPr>
          <a:lstStyle/>
          <a:p>
            <a:pPr eaLnBrk="1" hangingPunct="1"/>
            <a:r>
              <a:rPr lang="en-US" sz="4000" b="1" dirty="0" err="1" smtClean="0"/>
              <a:t>Stenobracon</a:t>
            </a:r>
            <a:r>
              <a:rPr lang="en-US" sz="4000" b="1" dirty="0" smtClean="0"/>
              <a:t> </a:t>
            </a:r>
            <a:r>
              <a:rPr lang="en-US" sz="4000" b="1" dirty="0" err="1" smtClean="0"/>
              <a:t>nicevillei</a:t>
            </a:r>
            <a:r>
              <a:rPr lang="en-US" sz="4000" b="1" dirty="0" smtClean="0"/>
              <a:t>(Bingham) </a:t>
            </a:r>
            <a:r>
              <a:rPr lang="en-US" sz="4000" b="1" dirty="0" err="1" smtClean="0"/>
              <a:t>Braconidae</a:t>
            </a:r>
            <a:endParaRPr lang="en-US" sz="4000" b="1" dirty="0" smtClean="0"/>
          </a:p>
        </p:txBody>
      </p:sp>
      <p:sp>
        <p:nvSpPr>
          <p:cNvPr id="54276" name="Rectangle 4"/>
          <p:cNvSpPr>
            <a:spLocks noGrp="1" noChangeArrowheads="1"/>
          </p:cNvSpPr>
          <p:nvPr>
            <p:ph type="subTitle" idx="1"/>
          </p:nvPr>
        </p:nvSpPr>
        <p:spPr>
          <a:xfrm>
            <a:off x="685800" y="1524000"/>
            <a:ext cx="7772400" cy="609600"/>
          </a:xfrm>
        </p:spPr>
        <p:txBody>
          <a:bodyPr/>
          <a:lstStyle/>
          <a:p>
            <a:pPr algn="l" eaLnBrk="1" hangingPunct="1">
              <a:lnSpc>
                <a:spcPct val="80000"/>
              </a:lnSpc>
            </a:pPr>
            <a:r>
              <a:rPr lang="en-US" sz="2000" dirty="0" smtClean="0">
                <a:solidFill>
                  <a:schemeClr val="tx1"/>
                </a:solidFill>
              </a:rPr>
              <a:t>Common in </a:t>
            </a:r>
            <a:r>
              <a:rPr lang="en-US" sz="2000" dirty="0" err="1" smtClean="0">
                <a:solidFill>
                  <a:schemeClr val="tx1"/>
                </a:solidFill>
              </a:rPr>
              <a:t>drylands</a:t>
            </a:r>
            <a:r>
              <a:rPr lang="en-US" sz="2000" dirty="0" smtClean="0">
                <a:solidFill>
                  <a:schemeClr val="tx1"/>
                </a:solidFill>
              </a:rPr>
              <a:t> .</a:t>
            </a:r>
            <a:r>
              <a:rPr lang="en-US" sz="2000" dirty="0" err="1" smtClean="0">
                <a:solidFill>
                  <a:schemeClr val="tx1"/>
                </a:solidFill>
              </a:rPr>
              <a:t>Seach</a:t>
            </a:r>
            <a:r>
              <a:rPr lang="en-US" sz="2000" dirty="0" smtClean="0">
                <a:solidFill>
                  <a:schemeClr val="tx1"/>
                </a:solidFill>
              </a:rPr>
              <a:t> for larva of yellow and Pink stem </a:t>
            </a:r>
            <a:r>
              <a:rPr lang="en-US" sz="2000" dirty="0" err="1" smtClean="0">
                <a:solidFill>
                  <a:schemeClr val="tx1"/>
                </a:solidFill>
              </a:rPr>
              <a:t>borer.Deposit</a:t>
            </a:r>
            <a:r>
              <a:rPr lang="en-US" sz="2000" dirty="0" smtClean="0">
                <a:solidFill>
                  <a:schemeClr val="tx1"/>
                </a:solidFill>
              </a:rPr>
              <a:t> single egg in to STB larva.</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i="1" dirty="0" err="1"/>
              <a:t>Temelucha</a:t>
            </a:r>
            <a:r>
              <a:rPr lang="en-IN" i="1" dirty="0"/>
              <a:t> </a:t>
            </a:r>
            <a:r>
              <a:rPr lang="en-IN" i="1" dirty="0" err="1"/>
              <a:t>philippinensis</a:t>
            </a:r>
            <a:r>
              <a:rPr lang="en-IN" i="1" dirty="0"/>
              <a:t> </a:t>
            </a:r>
            <a:br>
              <a:rPr lang="en-IN" i="1" dirty="0"/>
            </a:br>
            <a:r>
              <a:rPr lang="en-IN" dirty="0"/>
              <a:t>Hymenoptera: </a:t>
            </a:r>
            <a:r>
              <a:rPr lang="en-IN" dirty="0" err="1"/>
              <a:t>lchneumonidae</a:t>
            </a:r>
            <a:endParaRPr lang="en-IN" dirty="0"/>
          </a:p>
        </p:txBody>
      </p:sp>
      <p:sp>
        <p:nvSpPr>
          <p:cNvPr id="3" name="Content Placeholder 2"/>
          <p:cNvSpPr>
            <a:spLocks noGrp="1"/>
          </p:cNvSpPr>
          <p:nvPr>
            <p:ph idx="1"/>
          </p:nvPr>
        </p:nvSpPr>
        <p:spPr>
          <a:xfrm>
            <a:off x="0" y="1524000"/>
            <a:ext cx="4953000" cy="4602163"/>
          </a:xfrm>
        </p:spPr>
        <p:txBody>
          <a:bodyPr>
            <a:noAutofit/>
          </a:bodyPr>
          <a:lstStyle/>
          <a:p>
            <a:pPr>
              <a:buNone/>
            </a:pPr>
            <a:r>
              <a:rPr lang="en-IN" sz="2400" i="1" dirty="0" smtClean="0">
                <a:latin typeface="Arial" pitchFamily="34" charset="0"/>
                <a:cs typeface="Arial" pitchFamily="34" charset="0"/>
              </a:rPr>
              <a:t>    </a:t>
            </a:r>
            <a:r>
              <a:rPr lang="en-IN" sz="2400" i="1" dirty="0" err="1" smtClean="0">
                <a:latin typeface="Arial" pitchFamily="34" charset="0"/>
                <a:cs typeface="Arial" pitchFamily="34" charset="0"/>
              </a:rPr>
              <a:t>Temelucha</a:t>
            </a:r>
            <a:r>
              <a:rPr lang="en-IN" sz="2400" i="1" dirty="0" smtClean="0">
                <a:latin typeface="Arial" pitchFamily="34" charset="0"/>
                <a:cs typeface="Arial" pitchFamily="34" charset="0"/>
              </a:rPr>
              <a:t> </a:t>
            </a:r>
            <a:r>
              <a:rPr lang="en-IN" sz="2400" i="1" dirty="0">
                <a:latin typeface="Arial" pitchFamily="34" charset="0"/>
                <a:cs typeface="Arial" pitchFamily="34" charset="0"/>
              </a:rPr>
              <a:t>is </a:t>
            </a:r>
            <a:r>
              <a:rPr lang="en-IN" sz="2400" i="1" dirty="0" smtClean="0">
                <a:latin typeface="Arial" pitchFamily="34" charset="0"/>
                <a:cs typeface="Arial" pitchFamily="34" charset="0"/>
              </a:rPr>
              <a:t>medium-sized  and </a:t>
            </a:r>
            <a:r>
              <a:rPr lang="en-IN" sz="2400" i="1" dirty="0">
                <a:latin typeface="Arial" pitchFamily="34" charset="0"/>
                <a:cs typeface="Arial" pitchFamily="34" charset="0"/>
              </a:rPr>
              <a:t>is a fast flier. </a:t>
            </a:r>
            <a:r>
              <a:rPr lang="en-IN" sz="2400" dirty="0" smtClean="0">
                <a:latin typeface="Arial" pitchFamily="34" charset="0"/>
                <a:cs typeface="Arial" pitchFamily="34" charset="0"/>
              </a:rPr>
              <a:t>During </a:t>
            </a:r>
            <a:r>
              <a:rPr lang="en-IN" sz="2400" dirty="0">
                <a:latin typeface="Arial" pitchFamily="34" charset="0"/>
                <a:cs typeface="Arial" pitchFamily="34" charset="0"/>
              </a:rPr>
              <a:t>the day, they hunt </a:t>
            </a:r>
            <a:r>
              <a:rPr lang="en-IN" sz="2400" dirty="0" smtClean="0">
                <a:latin typeface="Arial" pitchFamily="34" charset="0"/>
                <a:cs typeface="Arial" pitchFamily="34" charset="0"/>
              </a:rPr>
              <a:t>stem borer </a:t>
            </a:r>
            <a:r>
              <a:rPr lang="en-IN" sz="2400" dirty="0">
                <a:latin typeface="Arial" pitchFamily="34" charset="0"/>
                <a:cs typeface="Arial" pitchFamily="34" charset="0"/>
              </a:rPr>
              <a:t>or </a:t>
            </a:r>
            <a:r>
              <a:rPr lang="en-IN" sz="2400" dirty="0" err="1">
                <a:latin typeface="Arial" pitchFamily="34" charset="0"/>
                <a:cs typeface="Arial" pitchFamily="34" charset="0"/>
              </a:rPr>
              <a:t>leaffolder</a:t>
            </a:r>
            <a:r>
              <a:rPr lang="en-IN" sz="2400" dirty="0">
                <a:latin typeface="Arial" pitchFamily="34" charset="0"/>
                <a:cs typeface="Arial" pitchFamily="34" charset="0"/>
              </a:rPr>
              <a:t> larval hosts. When stem borer </a:t>
            </a:r>
            <a:r>
              <a:rPr lang="en-IN" sz="2400" dirty="0" smtClean="0">
                <a:latin typeface="Arial" pitchFamily="34" charset="0"/>
                <a:cs typeface="Arial" pitchFamily="34" charset="0"/>
              </a:rPr>
              <a:t>larvae move </a:t>
            </a:r>
            <a:r>
              <a:rPr lang="en-IN" sz="2400" dirty="0">
                <a:latin typeface="Arial" pitchFamily="34" charset="0"/>
                <a:cs typeface="Arial" pitchFamily="34" charset="0"/>
              </a:rPr>
              <a:t>from one tiller to another they are parasitized </a:t>
            </a:r>
            <a:r>
              <a:rPr lang="en-IN" sz="2400" dirty="0" smtClean="0">
                <a:latin typeface="Arial" pitchFamily="34" charset="0"/>
                <a:cs typeface="Arial" pitchFamily="34" charset="0"/>
              </a:rPr>
              <a:t>before they </a:t>
            </a:r>
            <a:r>
              <a:rPr lang="en-IN" sz="2400" dirty="0">
                <a:latin typeface="Arial" pitchFamily="34" charset="0"/>
                <a:cs typeface="Arial" pitchFamily="34" charset="0"/>
              </a:rPr>
              <a:t>can </a:t>
            </a:r>
            <a:r>
              <a:rPr lang="en-IN" sz="2400" dirty="0" err="1">
                <a:latin typeface="Arial" pitchFamily="34" charset="0"/>
                <a:cs typeface="Arial" pitchFamily="34" charset="0"/>
              </a:rPr>
              <a:t>rebore</a:t>
            </a:r>
            <a:r>
              <a:rPr lang="en-IN" sz="2400" dirty="0">
                <a:latin typeface="Arial" pitchFamily="34" charset="0"/>
                <a:cs typeface="Arial" pitchFamily="34" charset="0"/>
              </a:rPr>
              <a:t> into the rice stem. Upon maturity, </a:t>
            </a:r>
            <a:r>
              <a:rPr lang="en-IN" sz="2400" dirty="0" smtClean="0">
                <a:latin typeface="Arial" pitchFamily="34" charset="0"/>
                <a:cs typeface="Arial" pitchFamily="34" charset="0"/>
              </a:rPr>
              <a:t>the parasite </a:t>
            </a:r>
            <a:r>
              <a:rPr lang="en-IN" sz="2400" dirty="0">
                <a:latin typeface="Arial" pitchFamily="34" charset="0"/>
                <a:cs typeface="Arial" pitchFamily="34" charset="0"/>
              </a:rPr>
              <a:t>larva leaves its host and spins a light </a:t>
            </a:r>
            <a:r>
              <a:rPr lang="en-IN" sz="2400" dirty="0" smtClean="0">
                <a:latin typeface="Arial" pitchFamily="34" charset="0"/>
                <a:cs typeface="Arial" pitchFamily="34" charset="0"/>
              </a:rPr>
              <a:t>brown cocoon </a:t>
            </a:r>
            <a:r>
              <a:rPr lang="en-IN" sz="2400" dirty="0">
                <a:latin typeface="Arial" pitchFamily="34" charset="0"/>
                <a:cs typeface="Arial" pitchFamily="34" charset="0"/>
              </a:rPr>
              <a:t>in the stem borer tunnel or </a:t>
            </a:r>
            <a:r>
              <a:rPr lang="en-IN" sz="2400" dirty="0" smtClean="0">
                <a:latin typeface="Arial" pitchFamily="34" charset="0"/>
                <a:cs typeface="Arial" pitchFamily="34" charset="0"/>
              </a:rPr>
              <a:t>folded </a:t>
            </a:r>
            <a:r>
              <a:rPr lang="en-IN" sz="2400" dirty="0">
                <a:latin typeface="Arial" pitchFamily="34" charset="0"/>
                <a:cs typeface="Arial" pitchFamily="34" charset="0"/>
              </a:rPr>
              <a:t>leaf. The </a:t>
            </a:r>
            <a:r>
              <a:rPr lang="en-IN" sz="2400" dirty="0" smtClean="0">
                <a:latin typeface="Arial" pitchFamily="34" charset="0"/>
                <a:cs typeface="Arial" pitchFamily="34" charset="0"/>
              </a:rPr>
              <a:t>adult wasps </a:t>
            </a:r>
            <a:r>
              <a:rPr lang="en-IN" sz="2400" dirty="0">
                <a:latin typeface="Arial" pitchFamily="34" charset="0"/>
                <a:cs typeface="Arial" pitchFamily="34" charset="0"/>
              </a:rPr>
              <a:t>live 7-9 days</a:t>
            </a:r>
            <a:r>
              <a:rPr lang="en-IN" sz="2400" dirty="0" smtClean="0">
                <a:latin typeface="Arial" pitchFamily="34" charset="0"/>
                <a:cs typeface="Arial" pitchFamily="34" charset="0"/>
              </a:rPr>
              <a:t>.</a:t>
            </a:r>
            <a:endParaRPr lang="en-IN" sz="2400" dirty="0">
              <a:latin typeface="Arial" pitchFamily="34" charset="0"/>
              <a:cs typeface="Arial" pitchFamily="34" charset="0"/>
            </a:endParaRPr>
          </a:p>
        </p:txBody>
      </p:sp>
      <p:pic>
        <p:nvPicPr>
          <p:cNvPr id="19458" name="Picture 2"/>
          <p:cNvPicPr>
            <a:picLocks noChangeAspect="1" noChangeArrowheads="1"/>
          </p:cNvPicPr>
          <p:nvPr/>
        </p:nvPicPr>
        <p:blipFill>
          <a:blip r:embed="rId2" cstate="print"/>
          <a:srcRect/>
          <a:stretch>
            <a:fillRect/>
          </a:stretch>
        </p:blipFill>
        <p:spPr bwMode="auto">
          <a:xfrm>
            <a:off x="5181600" y="1524000"/>
            <a:ext cx="35052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28600" y="274638"/>
            <a:ext cx="8458200" cy="1143000"/>
          </a:xfrm>
        </p:spPr>
        <p:txBody>
          <a:bodyPr>
            <a:normAutofit fontScale="90000"/>
          </a:bodyPr>
          <a:lstStyle/>
          <a:p>
            <a:pPr eaLnBrk="1" hangingPunct="1"/>
            <a:r>
              <a:rPr lang="en-US" sz="4000" b="1" dirty="0" err="1" smtClean="0"/>
              <a:t>Cardiochiles</a:t>
            </a:r>
            <a:r>
              <a:rPr lang="en-US" sz="4000" b="1" dirty="0" smtClean="0"/>
              <a:t> </a:t>
            </a:r>
            <a:r>
              <a:rPr lang="en-US" sz="4000" b="1" dirty="0" err="1" smtClean="0"/>
              <a:t>philippinensis</a:t>
            </a:r>
            <a:r>
              <a:rPr lang="en-US" sz="4000" b="1" dirty="0" smtClean="0"/>
              <a:t> </a:t>
            </a:r>
            <a:r>
              <a:rPr lang="en-US" sz="4000" b="1" dirty="0" err="1" smtClean="0"/>
              <a:t>Braconidae</a:t>
            </a:r>
            <a:r>
              <a:rPr lang="en-US" sz="4000" b="1" dirty="0" smtClean="0"/>
              <a:t>. </a:t>
            </a:r>
          </a:p>
        </p:txBody>
      </p:sp>
      <p:sp>
        <p:nvSpPr>
          <p:cNvPr id="56323" name="Rectangle 3"/>
          <p:cNvSpPr>
            <a:spLocks noGrp="1" noChangeArrowheads="1"/>
          </p:cNvSpPr>
          <p:nvPr>
            <p:ph idx="1"/>
          </p:nvPr>
        </p:nvSpPr>
        <p:spPr>
          <a:xfrm>
            <a:off x="457200" y="1600200"/>
            <a:ext cx="5334000" cy="4525963"/>
          </a:xfrm>
        </p:spPr>
        <p:txBody>
          <a:bodyPr/>
          <a:lstStyle/>
          <a:p>
            <a:pPr eaLnBrk="1" hangingPunct="1"/>
            <a:r>
              <a:rPr lang="en-US" dirty="0" smtClean="0"/>
              <a:t>Lays single egg on leaf folder </a:t>
            </a:r>
            <a:r>
              <a:rPr lang="en-US" dirty="0" err="1" smtClean="0"/>
              <a:t>larva.The</a:t>
            </a:r>
            <a:r>
              <a:rPr lang="en-US" dirty="0" smtClean="0"/>
              <a:t>  creamy white wasp larva feeds externally on host larva</a:t>
            </a:r>
          </a:p>
        </p:txBody>
      </p:sp>
      <p:pic>
        <p:nvPicPr>
          <p:cNvPr id="6146" name="Picture 2"/>
          <p:cNvPicPr>
            <a:picLocks noChangeAspect="1" noChangeArrowheads="1"/>
          </p:cNvPicPr>
          <p:nvPr/>
        </p:nvPicPr>
        <p:blipFill>
          <a:blip r:embed="rId2" cstate="print"/>
          <a:srcRect/>
          <a:stretch>
            <a:fillRect/>
          </a:stretch>
        </p:blipFill>
        <p:spPr bwMode="auto">
          <a:xfrm>
            <a:off x="6019800" y="1600200"/>
            <a:ext cx="28194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sz="4000" smtClean="0"/>
              <a:t>Macrocentrus philippinensis Braconidae</a:t>
            </a:r>
          </a:p>
        </p:txBody>
      </p:sp>
      <p:sp>
        <p:nvSpPr>
          <p:cNvPr id="57347" name="Rectangle 3"/>
          <p:cNvSpPr>
            <a:spLocks noGrp="1" noChangeArrowheads="1"/>
          </p:cNvSpPr>
          <p:nvPr>
            <p:ph idx="1"/>
          </p:nvPr>
        </p:nvSpPr>
        <p:spPr>
          <a:xfrm>
            <a:off x="457200" y="1447800"/>
            <a:ext cx="4876800" cy="4678363"/>
          </a:xfrm>
        </p:spPr>
        <p:txBody>
          <a:bodyPr/>
          <a:lstStyle/>
          <a:p>
            <a:pPr eaLnBrk="1" hangingPunct="1"/>
            <a:r>
              <a:rPr lang="en-US" dirty="0" smtClean="0"/>
              <a:t>Single egg is laid in a leaf folder </a:t>
            </a:r>
            <a:r>
              <a:rPr lang="en-US" dirty="0" err="1" smtClean="0"/>
              <a:t>larva.Spins</a:t>
            </a:r>
            <a:r>
              <a:rPr lang="en-US" dirty="0" smtClean="0"/>
              <a:t> a white cocoon with in leaf fold.</a:t>
            </a:r>
          </a:p>
        </p:txBody>
      </p:sp>
      <p:pic>
        <p:nvPicPr>
          <p:cNvPr id="5122" name="Picture 2"/>
          <p:cNvPicPr>
            <a:picLocks noChangeAspect="1" noChangeArrowheads="1"/>
          </p:cNvPicPr>
          <p:nvPr/>
        </p:nvPicPr>
        <p:blipFill>
          <a:blip r:embed="rId2" cstate="print"/>
          <a:srcRect/>
          <a:stretch>
            <a:fillRect/>
          </a:stretch>
        </p:blipFill>
        <p:spPr bwMode="auto">
          <a:xfrm>
            <a:off x="5410201" y="1295400"/>
            <a:ext cx="3733800" cy="5375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can039"/>
          <p:cNvPicPr>
            <a:picLocks noChangeAspect="1" noChangeArrowheads="1"/>
          </p:cNvPicPr>
          <p:nvPr/>
        </p:nvPicPr>
        <p:blipFill>
          <a:blip r:embed="rId2" cstate="print">
            <a:lum bright="6000"/>
          </a:blip>
          <a:srcRect l="8182" t="3592" r="5455" b="64326"/>
          <a:stretch>
            <a:fillRect/>
          </a:stretch>
        </p:blipFill>
        <p:spPr bwMode="auto">
          <a:xfrm>
            <a:off x="914400" y="1981200"/>
            <a:ext cx="7543800" cy="4114800"/>
          </a:xfrm>
          <a:prstGeom prst="rect">
            <a:avLst/>
          </a:prstGeom>
          <a:noFill/>
          <a:ln w="9525">
            <a:noFill/>
            <a:miter lim="800000"/>
            <a:headEnd/>
            <a:tailEnd/>
          </a:ln>
        </p:spPr>
      </p:pic>
      <p:sp>
        <p:nvSpPr>
          <p:cNvPr id="58371" name="Rectangle 5"/>
          <p:cNvSpPr>
            <a:spLocks noGrp="1" noChangeArrowheads="1"/>
          </p:cNvSpPr>
          <p:nvPr>
            <p:ph type="title"/>
          </p:nvPr>
        </p:nvSpPr>
        <p:spPr/>
        <p:txBody>
          <a:bodyPr>
            <a:normAutofit/>
          </a:bodyPr>
          <a:lstStyle/>
          <a:p>
            <a:pPr eaLnBrk="1" hangingPunct="1"/>
            <a:r>
              <a:rPr lang="en-US" sz="4000" smtClean="0"/>
              <a:t>Cotesia angustibasis.Braconidae</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smtClean="0">
                <a:solidFill>
                  <a:schemeClr val="tx1"/>
                </a:solidFill>
              </a:rPr>
              <a:t>Parasitoids</a:t>
            </a:r>
            <a:r>
              <a:rPr lang="en-IN" b="1" dirty="0" smtClean="0">
                <a:solidFill>
                  <a:schemeClr val="tx1"/>
                </a:solidFill>
              </a:rPr>
              <a:t> identified during surveillance in paddy</a:t>
            </a:r>
            <a:endParaRPr lang="en-IN" b="1" dirty="0">
              <a:solidFill>
                <a:schemeClr val="tx1"/>
              </a:solidFill>
            </a:endParaRPr>
          </a:p>
        </p:txBody>
      </p:sp>
      <p:pic>
        <p:nvPicPr>
          <p:cNvPr id="4" name="Content Placeholder 3" descr="20140811_144818.jpg"/>
          <p:cNvPicPr>
            <a:picLocks noGrp="1" noChangeAspect="1"/>
          </p:cNvPicPr>
          <p:nvPr>
            <p:ph idx="1"/>
          </p:nvPr>
        </p:nvPicPr>
        <p:blipFill>
          <a:blip r:embed="rId2" cstate="print"/>
          <a:stretch>
            <a:fillRect/>
          </a:stretch>
        </p:blipFill>
        <p:spPr>
          <a:xfrm>
            <a:off x="4648200" y="1600200"/>
            <a:ext cx="4114800" cy="4191000"/>
          </a:xfrm>
        </p:spPr>
      </p:pic>
      <p:pic>
        <p:nvPicPr>
          <p:cNvPr id="5" name="Picture 4" descr="20140807_110125.jpg"/>
          <p:cNvPicPr>
            <a:picLocks noChangeAspect="1"/>
          </p:cNvPicPr>
          <p:nvPr/>
        </p:nvPicPr>
        <p:blipFill>
          <a:blip r:embed="rId3" cstate="print"/>
          <a:stretch>
            <a:fillRect/>
          </a:stretch>
        </p:blipFill>
        <p:spPr>
          <a:xfrm>
            <a:off x="304800" y="1524000"/>
            <a:ext cx="4114800" cy="4419600"/>
          </a:xfrm>
          <a:prstGeom prst="rect">
            <a:avLst/>
          </a:prstGeom>
        </p:spPr>
      </p:pic>
      <p:sp>
        <p:nvSpPr>
          <p:cNvPr id="6" name="TextBox 5"/>
          <p:cNvSpPr txBox="1"/>
          <p:nvPr/>
        </p:nvSpPr>
        <p:spPr>
          <a:xfrm>
            <a:off x="990600" y="5943600"/>
            <a:ext cx="8153400" cy="461665"/>
          </a:xfrm>
          <a:prstGeom prst="rect">
            <a:avLst/>
          </a:prstGeom>
          <a:noFill/>
        </p:spPr>
        <p:txBody>
          <a:bodyPr wrap="square" rtlCol="0">
            <a:spAutoFit/>
          </a:bodyPr>
          <a:lstStyle/>
          <a:p>
            <a:r>
              <a:rPr lang="en-IN" sz="2400" b="1" dirty="0" smtClean="0"/>
              <a:t>Larval </a:t>
            </a:r>
            <a:r>
              <a:rPr lang="en-IN" sz="2400" b="1" dirty="0" err="1" smtClean="0"/>
              <a:t>parasitiod</a:t>
            </a:r>
            <a:r>
              <a:rPr lang="en-IN" sz="2400" b="1" dirty="0" smtClean="0"/>
              <a:t> </a:t>
            </a:r>
            <a:r>
              <a:rPr lang="en-IN" sz="2400" b="1" dirty="0" err="1" smtClean="0"/>
              <a:t>Cotesia</a:t>
            </a:r>
            <a:r>
              <a:rPr lang="en-IN" sz="2400" b="1" dirty="0" smtClean="0"/>
              <a:t> attacking on leaf folder larva </a:t>
            </a:r>
            <a:endParaRPr lang="en-IN" sz="2400" b="1"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scan039"/>
          <p:cNvPicPr>
            <a:picLocks noChangeAspect="1" noChangeArrowheads="1"/>
          </p:cNvPicPr>
          <p:nvPr/>
        </p:nvPicPr>
        <p:blipFill>
          <a:blip r:embed="rId2" cstate="print">
            <a:lum bright="6000"/>
          </a:blip>
          <a:srcRect l="3636" t="38550" r="2727" b="39946"/>
          <a:stretch>
            <a:fillRect/>
          </a:stretch>
        </p:blipFill>
        <p:spPr bwMode="auto">
          <a:xfrm>
            <a:off x="381000" y="1701800"/>
            <a:ext cx="8458200" cy="352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scan039"/>
          <p:cNvPicPr>
            <a:picLocks noChangeAspect="1" noChangeArrowheads="1"/>
          </p:cNvPicPr>
          <p:nvPr/>
        </p:nvPicPr>
        <p:blipFill>
          <a:blip r:embed="rId2" cstate="print">
            <a:lum bright="12000"/>
          </a:blip>
          <a:srcRect l="2831" t="63051" r="4716" b="3102"/>
          <a:stretch>
            <a:fillRect/>
          </a:stretch>
        </p:blipFill>
        <p:spPr bwMode="auto">
          <a:xfrm>
            <a:off x="762000" y="1600200"/>
            <a:ext cx="7467600" cy="4267200"/>
          </a:xfrm>
          <a:prstGeom prst="rect">
            <a:avLst/>
          </a:prstGeom>
          <a:noFill/>
          <a:ln w="9525">
            <a:noFill/>
            <a:miter lim="800000"/>
            <a:headEnd/>
            <a:tailEnd/>
          </a:ln>
        </p:spPr>
      </p:pic>
      <p:sp>
        <p:nvSpPr>
          <p:cNvPr id="60419" name="Rectangle 3"/>
          <p:cNvSpPr>
            <a:spLocks noGrp="1" noChangeArrowheads="1"/>
          </p:cNvSpPr>
          <p:nvPr>
            <p:ph type="title"/>
          </p:nvPr>
        </p:nvSpPr>
        <p:spPr/>
        <p:txBody>
          <a:bodyPr>
            <a:normAutofit fontScale="90000"/>
          </a:bodyPr>
          <a:lstStyle/>
          <a:p>
            <a:pPr eaLnBrk="1" hangingPunct="1"/>
            <a:r>
              <a:rPr lang="en-US" sz="4000" smtClean="0"/>
              <a:t>C.Angustibasis specialises as larval parasite of LF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Opius sp. Braconidae.</a:t>
            </a:r>
          </a:p>
        </p:txBody>
      </p:sp>
      <p:sp>
        <p:nvSpPr>
          <p:cNvPr id="61443" name="Rectangle 3"/>
          <p:cNvSpPr>
            <a:spLocks noGrp="1" noChangeArrowheads="1"/>
          </p:cNvSpPr>
          <p:nvPr>
            <p:ph idx="1"/>
          </p:nvPr>
        </p:nvSpPr>
        <p:spPr/>
        <p:txBody>
          <a:bodyPr/>
          <a:lstStyle/>
          <a:p>
            <a:pPr eaLnBrk="1" hangingPunct="1"/>
            <a:r>
              <a:rPr lang="en-US" smtClean="0"/>
              <a:t>Parasitse whorl maggot larva.One parasite larva develops in each larval host.Wasp emerges from whorl maggot pupa.</a:t>
            </a:r>
          </a:p>
        </p:txBody>
      </p:sp>
      <p:pic>
        <p:nvPicPr>
          <p:cNvPr id="61444" name="Picture 4" descr="03Opius1">
            <a:hlinkClick r:id="rId2"/>
          </p:cNvPr>
          <p:cNvPicPr>
            <a:picLocks noChangeAspect="1" noChangeArrowheads="1"/>
          </p:cNvPicPr>
          <p:nvPr/>
        </p:nvPicPr>
        <p:blipFill>
          <a:blip r:embed="rId3" cstate="print"/>
          <a:srcRect/>
          <a:stretch>
            <a:fillRect/>
          </a:stretch>
        </p:blipFill>
        <p:spPr bwMode="auto">
          <a:xfrm>
            <a:off x="3124200" y="3810000"/>
            <a:ext cx="36576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fontScale="90000"/>
          </a:bodyPr>
          <a:lstStyle/>
          <a:p>
            <a:pPr eaLnBrk="1" hangingPunct="1"/>
            <a:r>
              <a:rPr lang="en-US" sz="4000" smtClean="0"/>
              <a:t>Goniozus nr. Triangulifer Keiffer. Bethylidae </a:t>
            </a:r>
          </a:p>
        </p:txBody>
      </p:sp>
      <p:sp>
        <p:nvSpPr>
          <p:cNvPr id="62467" name="Rectangle 3"/>
          <p:cNvSpPr>
            <a:spLocks noGrp="1" noChangeArrowheads="1"/>
          </p:cNvSpPr>
          <p:nvPr>
            <p:ph idx="1"/>
          </p:nvPr>
        </p:nvSpPr>
        <p:spPr>
          <a:xfrm>
            <a:off x="457200" y="1600200"/>
            <a:ext cx="4495800" cy="4525963"/>
          </a:xfrm>
        </p:spPr>
        <p:txBody>
          <a:bodyPr/>
          <a:lstStyle/>
          <a:p>
            <a:pPr eaLnBrk="1" hangingPunct="1"/>
            <a:r>
              <a:rPr lang="en-US" dirty="0" smtClean="0"/>
              <a:t>Ant-like </a:t>
            </a:r>
            <a:r>
              <a:rPr lang="en-US" dirty="0" err="1" smtClean="0"/>
              <a:t>wasps.Parasite</a:t>
            </a:r>
            <a:r>
              <a:rPr lang="en-US" dirty="0" smtClean="0"/>
              <a:t> enters folded leaf and </a:t>
            </a:r>
            <a:r>
              <a:rPr lang="en-US" dirty="0" err="1" smtClean="0"/>
              <a:t>paralizes</a:t>
            </a:r>
            <a:r>
              <a:rPr lang="en-US" dirty="0" smtClean="0"/>
              <a:t> leaf folder larva and then lays 3to 8 eggs outside host larval body,</a:t>
            </a:r>
          </a:p>
        </p:txBody>
      </p:sp>
      <p:pic>
        <p:nvPicPr>
          <p:cNvPr id="7170" name="Picture 2"/>
          <p:cNvPicPr>
            <a:picLocks noChangeAspect="1" noChangeArrowheads="1"/>
          </p:cNvPicPr>
          <p:nvPr/>
        </p:nvPicPr>
        <p:blipFill>
          <a:blip r:embed="rId2" cstate="print"/>
          <a:srcRect/>
          <a:stretch>
            <a:fillRect/>
          </a:stretch>
        </p:blipFill>
        <p:spPr bwMode="auto">
          <a:xfrm>
            <a:off x="4961496" y="1295400"/>
            <a:ext cx="3877704"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scan016"/>
          <p:cNvPicPr>
            <a:picLocks noChangeAspect="1" noChangeArrowheads="1"/>
          </p:cNvPicPr>
          <p:nvPr/>
        </p:nvPicPr>
        <p:blipFill>
          <a:blip r:embed="rId3" cstate="print">
            <a:lum bright="6000"/>
          </a:blip>
          <a:srcRect b="70035"/>
          <a:stretch>
            <a:fillRect/>
          </a:stretch>
        </p:blipFill>
        <p:spPr bwMode="auto">
          <a:xfrm>
            <a:off x="457200" y="1524000"/>
            <a:ext cx="8378825" cy="4953000"/>
          </a:xfrm>
          <a:prstGeom prst="rect">
            <a:avLst/>
          </a:prstGeom>
          <a:noFill/>
          <a:ln w="9525">
            <a:noFill/>
            <a:miter lim="800000"/>
            <a:headEnd/>
            <a:tailEnd/>
          </a:ln>
        </p:spPr>
      </p:pic>
      <p:sp>
        <p:nvSpPr>
          <p:cNvPr id="17411" name="Rectangle 3"/>
          <p:cNvSpPr>
            <a:spLocks noGrp="1" noChangeArrowheads="1"/>
          </p:cNvSpPr>
          <p:nvPr>
            <p:ph type="title"/>
          </p:nvPr>
        </p:nvSpPr>
        <p:spPr>
          <a:xfrm>
            <a:off x="533400" y="274638"/>
            <a:ext cx="8153400" cy="1143000"/>
          </a:xfrm>
        </p:spPr>
        <p:txBody>
          <a:bodyPr>
            <a:normAutofit/>
          </a:bodyPr>
          <a:lstStyle/>
          <a:p>
            <a:pPr eaLnBrk="1" hangingPunct="1"/>
            <a:r>
              <a:rPr lang="en-US" sz="3200" b="1" dirty="0" err="1" smtClean="0">
                <a:solidFill>
                  <a:schemeClr val="tx1"/>
                </a:solidFill>
              </a:rPr>
              <a:t>Lycosa</a:t>
            </a:r>
            <a:r>
              <a:rPr lang="en-US" sz="3200" b="1" dirty="0" smtClean="0">
                <a:solidFill>
                  <a:schemeClr val="tx1"/>
                </a:solidFill>
              </a:rPr>
              <a:t> </a:t>
            </a:r>
            <a:r>
              <a:rPr lang="en-US" sz="3200" b="1" dirty="0" err="1" smtClean="0">
                <a:solidFill>
                  <a:schemeClr val="tx1"/>
                </a:solidFill>
              </a:rPr>
              <a:t>pseudoannulata</a:t>
            </a:r>
            <a:r>
              <a:rPr lang="en-US" sz="3200" b="1" dirty="0" smtClean="0">
                <a:solidFill>
                  <a:schemeClr val="tx1"/>
                </a:solidFill>
              </a:rPr>
              <a:t> </a:t>
            </a:r>
            <a:r>
              <a:rPr lang="en-US" sz="3200" b="1" dirty="0" err="1" smtClean="0">
                <a:solidFill>
                  <a:schemeClr val="tx1"/>
                </a:solidFill>
              </a:rPr>
              <a:t>Araneae:Lycossidae</a:t>
            </a:r>
            <a:r>
              <a:rPr lang="en-US" sz="3200" b="1" dirty="0" smtClean="0">
                <a:solidFill>
                  <a:schemeClr val="tx1"/>
                </a:solidFill>
              </a:rPr>
              <a:t>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mtClean="0"/>
              <a:t>Elasmus sp. Elasmidae.</a:t>
            </a:r>
          </a:p>
        </p:txBody>
      </p:sp>
      <p:sp>
        <p:nvSpPr>
          <p:cNvPr id="63491" name="Rectangle 3"/>
          <p:cNvSpPr>
            <a:spLocks noGrp="1" noChangeArrowheads="1"/>
          </p:cNvSpPr>
          <p:nvPr>
            <p:ph idx="1"/>
          </p:nvPr>
        </p:nvSpPr>
        <p:spPr>
          <a:xfrm>
            <a:off x="457200" y="1295400"/>
            <a:ext cx="4724400" cy="4830763"/>
          </a:xfrm>
        </p:spPr>
        <p:txBody>
          <a:bodyPr/>
          <a:lstStyle/>
          <a:p>
            <a:pPr eaLnBrk="1" hangingPunct="1"/>
            <a:r>
              <a:rPr lang="en-US" dirty="0" err="1" smtClean="0"/>
              <a:t>Parasitises</a:t>
            </a:r>
            <a:r>
              <a:rPr lang="en-US" dirty="0" smtClean="0"/>
              <a:t> leaf folder larva. Adult emerges either from the larva or pupa. </a:t>
            </a:r>
            <a:r>
              <a:rPr lang="en-US" dirty="0" err="1" smtClean="0"/>
              <a:t>Elasmus</a:t>
            </a:r>
            <a:r>
              <a:rPr lang="en-US" dirty="0" smtClean="0"/>
              <a:t> larva will kill other parasite larva developing inside the host larva. </a:t>
            </a:r>
          </a:p>
        </p:txBody>
      </p:sp>
      <p:pic>
        <p:nvPicPr>
          <p:cNvPr id="8194" name="Picture 2"/>
          <p:cNvPicPr>
            <a:picLocks noChangeAspect="1" noChangeArrowheads="1"/>
          </p:cNvPicPr>
          <p:nvPr/>
        </p:nvPicPr>
        <p:blipFill>
          <a:blip r:embed="rId2" cstate="print"/>
          <a:srcRect/>
          <a:stretch>
            <a:fillRect/>
          </a:stretch>
        </p:blipFill>
        <p:spPr bwMode="auto">
          <a:xfrm>
            <a:off x="5334000" y="1295400"/>
            <a:ext cx="32004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fontScale="90000"/>
          </a:bodyPr>
          <a:lstStyle/>
          <a:p>
            <a:pPr eaLnBrk="1" hangingPunct="1"/>
            <a:r>
              <a:rPr lang="en-US" sz="4000" smtClean="0"/>
              <a:t>Haplogonatopus apicalis.Pseudogonatopus nudus.</a:t>
            </a:r>
          </a:p>
        </p:txBody>
      </p:sp>
      <p:sp>
        <p:nvSpPr>
          <p:cNvPr id="64515" name="Rectangle 3"/>
          <p:cNvSpPr>
            <a:spLocks noGrp="1" noChangeArrowheads="1"/>
          </p:cNvSpPr>
          <p:nvPr>
            <p:ph idx="1"/>
          </p:nvPr>
        </p:nvSpPr>
        <p:spPr/>
        <p:txBody>
          <a:bodyPr/>
          <a:lstStyle/>
          <a:p>
            <a:pPr eaLnBrk="1" hangingPunct="1"/>
            <a:r>
              <a:rPr lang="en-US" smtClean="0"/>
              <a:t>Haplogonatopus attack leaf hoppers and pseudogonatopus plant hoppers. </a:t>
            </a:r>
          </a:p>
        </p:txBody>
      </p:sp>
      <p:pic>
        <p:nvPicPr>
          <p:cNvPr id="9218" name="Picture 2"/>
          <p:cNvPicPr>
            <a:picLocks noChangeAspect="1" noChangeArrowheads="1"/>
          </p:cNvPicPr>
          <p:nvPr/>
        </p:nvPicPr>
        <p:blipFill>
          <a:blip r:embed="rId2" cstate="print"/>
          <a:srcRect/>
          <a:stretch>
            <a:fillRect/>
          </a:stretch>
        </p:blipFill>
        <p:spPr bwMode="auto">
          <a:xfrm rot="16200000">
            <a:off x="3268899" y="388700"/>
            <a:ext cx="3215801" cy="853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pPr eaLnBrk="1" hangingPunct="1"/>
            <a:r>
              <a:rPr lang="en-US" sz="4000" smtClean="0"/>
              <a:t>Pseudogonatopus flavifemur. Dryinidae.</a:t>
            </a:r>
          </a:p>
        </p:txBody>
      </p:sp>
      <p:pic>
        <p:nvPicPr>
          <p:cNvPr id="10243" name="Picture 3"/>
          <p:cNvPicPr>
            <a:picLocks noGrp="1" noChangeAspect="1" noChangeArrowheads="1"/>
          </p:cNvPicPr>
          <p:nvPr>
            <p:ph idx="1"/>
          </p:nvPr>
        </p:nvPicPr>
        <p:blipFill>
          <a:blip r:embed="rId2" cstate="print"/>
          <a:srcRect/>
          <a:stretch>
            <a:fillRect/>
          </a:stretch>
        </p:blipFill>
        <p:spPr bwMode="auto">
          <a:xfrm>
            <a:off x="5486400" y="1447800"/>
            <a:ext cx="3124200" cy="4876800"/>
          </a:xfrm>
          <a:prstGeom prst="rect">
            <a:avLst/>
          </a:prstGeom>
          <a:noFill/>
          <a:ln w="9525">
            <a:noFill/>
            <a:miter lim="800000"/>
            <a:headEnd/>
            <a:tailEnd/>
          </a:ln>
        </p:spPr>
      </p:pic>
      <p:sp>
        <p:nvSpPr>
          <p:cNvPr id="7" name="TextBox 6"/>
          <p:cNvSpPr txBox="1"/>
          <p:nvPr/>
        </p:nvSpPr>
        <p:spPr>
          <a:xfrm>
            <a:off x="304800" y="1600201"/>
            <a:ext cx="5181868" cy="3139321"/>
          </a:xfrm>
          <a:prstGeom prst="rect">
            <a:avLst/>
          </a:prstGeom>
          <a:noFill/>
        </p:spPr>
        <p:txBody>
          <a:bodyPr wrap="square" rtlCol="0">
            <a:spAutoFit/>
          </a:bodyPr>
          <a:lstStyle/>
          <a:p>
            <a:r>
              <a:rPr lang="en-IN" b="1" dirty="0" smtClean="0"/>
              <a:t>One to two eggs are laid singly inside the</a:t>
            </a:r>
          </a:p>
          <a:p>
            <a:r>
              <a:rPr lang="en-IN" b="1" dirty="0" smtClean="0"/>
              <a:t>hopper host. In 1-2 days, the eggs hatch and the larvae feed on the body fluids. As they grow, the parasite larvae, each covered with a black to </a:t>
            </a:r>
            <a:r>
              <a:rPr lang="en-IN" b="1" dirty="0" err="1" smtClean="0"/>
              <a:t>grayish</a:t>
            </a:r>
            <a:r>
              <a:rPr lang="en-IN" b="1" dirty="0" smtClean="0"/>
              <a:t> sac, protrude from the abdomen of their hosts . In 7-1 0 days, the sac splits and the whitish larva wiggles free. </a:t>
            </a:r>
          </a:p>
          <a:p>
            <a:r>
              <a:rPr lang="en-IN" b="1" dirty="0" smtClean="0"/>
              <a:t>The larva then pupates and secretes a whitish oval silk cocoon to cover the pupa on the plant . The flat cocoon turns reddish brown when the wasp is ready to emerge.</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err="1" smtClean="0"/>
              <a:t>Brachymeria</a:t>
            </a:r>
            <a:r>
              <a:rPr lang="en-IN" i="1" dirty="0" smtClean="0"/>
              <a:t> sp</a:t>
            </a:r>
            <a:endParaRPr lang="en-IN" i="1"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4800600" y="1447800"/>
            <a:ext cx="3962400" cy="5105400"/>
          </a:xfrm>
          <a:prstGeom prst="rect">
            <a:avLst/>
          </a:prstGeom>
          <a:noFill/>
          <a:ln w="9525">
            <a:noFill/>
            <a:miter lim="800000"/>
            <a:headEnd/>
            <a:tailEnd/>
          </a:ln>
        </p:spPr>
      </p:pic>
      <p:sp>
        <p:nvSpPr>
          <p:cNvPr id="5" name="TextBox 4"/>
          <p:cNvSpPr txBox="1"/>
          <p:nvPr/>
        </p:nvSpPr>
        <p:spPr>
          <a:xfrm>
            <a:off x="533400" y="1524000"/>
            <a:ext cx="4343400" cy="4215051"/>
          </a:xfrm>
          <a:prstGeom prst="rect">
            <a:avLst/>
          </a:prstGeom>
          <a:noFill/>
        </p:spPr>
        <p:txBody>
          <a:bodyPr wrap="square" rtlCol="0">
            <a:spAutoFit/>
          </a:bodyPr>
          <a:lstStyle/>
          <a:p>
            <a:r>
              <a:rPr lang="en-IN" sz="2400" b="1" dirty="0" smtClean="0"/>
              <a:t>The  parasitize older larvae of </a:t>
            </a:r>
            <a:r>
              <a:rPr lang="en-IN" sz="2400" b="1" dirty="0" err="1" smtClean="0"/>
              <a:t>leaffolders</a:t>
            </a:r>
            <a:r>
              <a:rPr lang="en-IN" sz="2400" b="1" dirty="0" smtClean="0"/>
              <a:t>, skippers, and </a:t>
            </a:r>
            <a:r>
              <a:rPr lang="en-IN" sz="2400" b="1" dirty="0" err="1" smtClean="0"/>
              <a:t>satyrids</a:t>
            </a:r>
            <a:r>
              <a:rPr lang="en-IN" sz="2400" b="1" dirty="0" smtClean="0"/>
              <a:t>. A single egg is deposited in the body of each larval or </a:t>
            </a:r>
            <a:r>
              <a:rPr lang="en-IN" sz="2400" b="1" dirty="0" err="1" smtClean="0"/>
              <a:t>pupal</a:t>
            </a:r>
            <a:r>
              <a:rPr lang="en-IN" sz="2400" b="1" dirty="0" smtClean="0"/>
              <a:t> host and pupation occurs inside the host. Adult wasps emerge from the head portion of the pupa and live 3-5 days.</a:t>
            </a:r>
          </a:p>
          <a:p>
            <a:endParaRPr lang="en-I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pPr eaLnBrk="1" hangingPunct="1"/>
            <a:r>
              <a:rPr lang="en-US" sz="4000" b="1" dirty="0" err="1" smtClean="0"/>
              <a:t>Argyrophylax</a:t>
            </a:r>
            <a:r>
              <a:rPr lang="en-US" sz="4000" b="1" dirty="0" smtClean="0"/>
              <a:t> </a:t>
            </a:r>
            <a:r>
              <a:rPr lang="en-US" sz="4000" b="1" dirty="0" err="1" smtClean="0"/>
              <a:t>nigrotibialis</a:t>
            </a:r>
            <a:r>
              <a:rPr lang="en-US" sz="4000" b="1" dirty="0"/>
              <a:t> </a:t>
            </a:r>
            <a:r>
              <a:rPr lang="en-US" sz="4000" dirty="0" smtClean="0"/>
              <a:t/>
            </a:r>
            <a:br>
              <a:rPr lang="en-US" sz="4000" dirty="0" smtClean="0"/>
            </a:br>
            <a:r>
              <a:rPr lang="en-US" sz="4000" dirty="0" err="1" smtClean="0"/>
              <a:t>Tachinidae</a:t>
            </a:r>
            <a:endParaRPr lang="en-US" sz="4000" dirty="0" smtClean="0"/>
          </a:p>
        </p:txBody>
      </p:sp>
      <p:sp>
        <p:nvSpPr>
          <p:cNvPr id="66563" name="Rectangle 3"/>
          <p:cNvSpPr>
            <a:spLocks noGrp="1" noChangeArrowheads="1"/>
          </p:cNvSpPr>
          <p:nvPr>
            <p:ph idx="1"/>
          </p:nvPr>
        </p:nvSpPr>
        <p:spPr>
          <a:xfrm>
            <a:off x="457200" y="1447800"/>
            <a:ext cx="4038600" cy="4678363"/>
          </a:xfrm>
        </p:spPr>
        <p:txBody>
          <a:bodyPr/>
          <a:lstStyle/>
          <a:p>
            <a:pPr eaLnBrk="1" hangingPunct="1">
              <a:buNone/>
            </a:pPr>
            <a:r>
              <a:rPr lang="en-US" dirty="0" smtClean="0"/>
              <a:t>	</a:t>
            </a:r>
            <a:r>
              <a:rPr lang="en-US" dirty="0" err="1" smtClean="0"/>
              <a:t>Parasitises</a:t>
            </a:r>
            <a:r>
              <a:rPr lang="en-US" dirty="0" smtClean="0"/>
              <a:t> the skipper larva. The </a:t>
            </a:r>
            <a:r>
              <a:rPr lang="en-US" dirty="0" err="1" smtClean="0"/>
              <a:t>puparia</a:t>
            </a:r>
            <a:r>
              <a:rPr lang="en-US" dirty="0" smtClean="0"/>
              <a:t> near the dead skipper larva are covered with white powder.</a:t>
            </a:r>
          </a:p>
        </p:txBody>
      </p:sp>
      <p:sp>
        <p:nvSpPr>
          <p:cNvPr id="66564" name="Rectangle 4"/>
          <p:cNvSpPr>
            <a:spLocks noChangeArrowheads="1"/>
          </p:cNvSpPr>
          <p:nvPr/>
        </p:nvSpPr>
        <p:spPr bwMode="auto">
          <a:xfrm>
            <a:off x="381000" y="1676400"/>
            <a:ext cx="8305800" cy="1371600"/>
          </a:xfrm>
          <a:prstGeom prst="rect">
            <a:avLst/>
          </a:prstGeom>
          <a:noFill/>
          <a:ln w="9525">
            <a:noFill/>
            <a:miter lim="800000"/>
            <a:headEnd/>
            <a:tailEnd/>
          </a:ln>
        </p:spPr>
        <p:txBody>
          <a:bodyPr/>
          <a:lstStyle/>
          <a:p>
            <a:pPr marL="342900" indent="-342900">
              <a:spcBef>
                <a:spcPct val="20000"/>
              </a:spcBef>
            </a:pPr>
            <a:endParaRPr lang="en-US" sz="3200" dirty="0"/>
          </a:p>
        </p:txBody>
      </p:sp>
      <p:pic>
        <p:nvPicPr>
          <p:cNvPr id="11266" name="Picture 2" descr="F:\plant health managmt\CHM Scheme 2014-15\2nd crop october onwards\paddy\2.1.2015\20150102_080008.jpg"/>
          <p:cNvPicPr>
            <a:picLocks noChangeAspect="1" noChangeArrowheads="1"/>
          </p:cNvPicPr>
          <p:nvPr/>
        </p:nvPicPr>
        <p:blipFill>
          <a:blip r:embed="rId2" cstate="print"/>
          <a:srcRect/>
          <a:stretch>
            <a:fillRect/>
          </a:stretch>
        </p:blipFill>
        <p:spPr bwMode="auto">
          <a:xfrm rot="5400000">
            <a:off x="4381500" y="1790700"/>
            <a:ext cx="4724400" cy="419100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err="1" smtClean="0"/>
              <a:t>Pipunculus</a:t>
            </a:r>
            <a:r>
              <a:rPr lang="en-IN" i="1" dirty="0" smtClean="0"/>
              <a:t>/</a:t>
            </a:r>
            <a:r>
              <a:rPr lang="en-IN" i="1" dirty="0" err="1" smtClean="0"/>
              <a:t>Tornosveriella</a:t>
            </a:r>
            <a:r>
              <a:rPr lang="en-IN" i="1" dirty="0" smtClean="0"/>
              <a:t> sp</a:t>
            </a:r>
            <a:endParaRPr lang="en-IN" i="1" dirty="0"/>
          </a:p>
        </p:txBody>
      </p:sp>
      <p:pic>
        <p:nvPicPr>
          <p:cNvPr id="18434" name="Picture 2"/>
          <p:cNvPicPr>
            <a:picLocks noGrp="1" noChangeAspect="1" noChangeArrowheads="1"/>
          </p:cNvPicPr>
          <p:nvPr>
            <p:ph idx="1"/>
          </p:nvPr>
        </p:nvPicPr>
        <p:blipFill>
          <a:blip r:embed="rId2" cstate="print"/>
          <a:srcRect/>
          <a:stretch>
            <a:fillRect/>
          </a:stretch>
        </p:blipFill>
        <p:spPr bwMode="auto">
          <a:xfrm>
            <a:off x="4572000" y="1600200"/>
            <a:ext cx="4343400" cy="4525963"/>
          </a:xfrm>
          <a:prstGeom prst="rect">
            <a:avLst/>
          </a:prstGeom>
          <a:noFill/>
          <a:ln w="9525">
            <a:noFill/>
            <a:miter lim="800000"/>
            <a:headEnd/>
            <a:tailEnd/>
          </a:ln>
          <a:effectLst/>
        </p:spPr>
      </p:pic>
      <p:sp>
        <p:nvSpPr>
          <p:cNvPr id="6" name="TextBox 5"/>
          <p:cNvSpPr txBox="1"/>
          <p:nvPr/>
        </p:nvSpPr>
        <p:spPr>
          <a:xfrm>
            <a:off x="228600" y="1295401"/>
            <a:ext cx="4495800" cy="4893647"/>
          </a:xfrm>
          <a:prstGeom prst="rect">
            <a:avLst/>
          </a:prstGeom>
          <a:noFill/>
        </p:spPr>
        <p:txBody>
          <a:bodyPr wrap="square" rtlCol="0">
            <a:spAutoFit/>
          </a:bodyPr>
          <a:lstStyle/>
          <a:p>
            <a:r>
              <a:rPr lang="en-IN" sz="2400" b="1" dirty="0" smtClean="0"/>
              <a:t>Big-headed flies alight on the back of leafhoppers</a:t>
            </a:r>
          </a:p>
          <a:p>
            <a:r>
              <a:rPr lang="en-IN" sz="2400" b="1" dirty="0" smtClean="0"/>
              <a:t>and </a:t>
            </a:r>
            <a:r>
              <a:rPr lang="en-IN" sz="2400" b="1" dirty="0" err="1" smtClean="0"/>
              <a:t>oviposit</a:t>
            </a:r>
            <a:r>
              <a:rPr lang="en-IN" sz="2400" b="1" dirty="0" smtClean="0"/>
              <a:t> into the host’s abdomen. A single fly</a:t>
            </a:r>
          </a:p>
          <a:p>
            <a:r>
              <a:rPr lang="en-IN" sz="2400" b="1" dirty="0" smtClean="0"/>
              <a:t>develops from each leafhopper. After developing inside its host, it pupates in the soil or at the base of the</a:t>
            </a:r>
          </a:p>
          <a:p>
            <a:r>
              <a:rPr lang="en-IN" sz="2400" b="1" dirty="0" smtClean="0"/>
              <a:t>plant. The egg develops into an adult in 30-40 days.</a:t>
            </a:r>
          </a:p>
          <a:p>
            <a:r>
              <a:rPr lang="en-IN" sz="2400" b="1" dirty="0" smtClean="0"/>
              <a:t>Flies live 4 days and parasitize 2-3 hoppers per day.</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scan054"/>
          <p:cNvPicPr>
            <a:picLocks noChangeAspect="1" noChangeArrowheads="1"/>
          </p:cNvPicPr>
          <p:nvPr/>
        </p:nvPicPr>
        <p:blipFill>
          <a:blip r:embed="rId2" cstate="print">
            <a:lum bright="18000"/>
          </a:blip>
          <a:srcRect l="5957" t="1472" r="6059" b="69411"/>
          <a:stretch>
            <a:fillRect/>
          </a:stretch>
        </p:blipFill>
        <p:spPr bwMode="auto">
          <a:xfrm>
            <a:off x="381000" y="2514600"/>
            <a:ext cx="8077200" cy="4114800"/>
          </a:xfrm>
          <a:prstGeom prst="rect">
            <a:avLst/>
          </a:prstGeom>
          <a:noFill/>
          <a:ln w="9525">
            <a:noFill/>
            <a:miter lim="800000"/>
            <a:headEnd/>
            <a:tailEnd/>
          </a:ln>
        </p:spPr>
      </p:pic>
      <p:sp>
        <p:nvSpPr>
          <p:cNvPr id="67587" name="Rectangle 3"/>
          <p:cNvSpPr>
            <a:spLocks noGrp="1" noChangeArrowheads="1"/>
          </p:cNvSpPr>
          <p:nvPr>
            <p:ph type="ctrTitle"/>
          </p:nvPr>
        </p:nvSpPr>
        <p:spPr>
          <a:xfrm>
            <a:off x="304800" y="381000"/>
            <a:ext cx="8458200" cy="990600"/>
          </a:xfrm>
        </p:spPr>
        <p:txBody>
          <a:bodyPr>
            <a:normAutofit fontScale="90000"/>
          </a:bodyPr>
          <a:lstStyle/>
          <a:p>
            <a:pPr eaLnBrk="1" hangingPunct="1"/>
            <a:r>
              <a:rPr lang="en-US" sz="4000" smtClean="0"/>
              <a:t>Metarhizium.Moniliales:Moniliaceae</a:t>
            </a:r>
          </a:p>
        </p:txBody>
      </p:sp>
      <p:sp>
        <p:nvSpPr>
          <p:cNvPr id="67588" name="Rectangle 4"/>
          <p:cNvSpPr>
            <a:spLocks noGrp="1" noChangeArrowheads="1"/>
          </p:cNvSpPr>
          <p:nvPr>
            <p:ph type="subTitle" idx="1"/>
          </p:nvPr>
        </p:nvSpPr>
        <p:spPr>
          <a:xfrm>
            <a:off x="457200" y="1219200"/>
            <a:ext cx="8686800" cy="1447800"/>
          </a:xfrm>
        </p:spPr>
        <p:txBody>
          <a:bodyPr>
            <a:normAutofit/>
          </a:bodyPr>
          <a:lstStyle/>
          <a:p>
            <a:pPr algn="l" eaLnBrk="1" hangingPunct="1">
              <a:lnSpc>
                <a:spcPct val="80000"/>
              </a:lnSpc>
            </a:pPr>
            <a:r>
              <a:rPr lang="en-US" sz="1800" dirty="0" smtClean="0">
                <a:solidFill>
                  <a:schemeClr val="tx1"/>
                </a:solidFill>
              </a:rPr>
              <a:t>Fungi infect </a:t>
            </a:r>
            <a:r>
              <a:rPr lang="en-US" sz="1800" dirty="0" err="1" smtClean="0">
                <a:solidFill>
                  <a:schemeClr val="tx1"/>
                </a:solidFill>
              </a:rPr>
              <a:t>hoppers,bugs</a:t>
            </a:r>
            <a:r>
              <a:rPr lang="en-US" sz="1800" dirty="0" smtClean="0">
                <a:solidFill>
                  <a:schemeClr val="tx1"/>
                </a:solidFill>
              </a:rPr>
              <a:t> and </a:t>
            </a:r>
            <a:r>
              <a:rPr lang="en-US" sz="1800" dirty="0" err="1" smtClean="0">
                <a:solidFill>
                  <a:schemeClr val="tx1"/>
                </a:solidFill>
              </a:rPr>
              <a:t>beetles.Spores</a:t>
            </a:r>
            <a:r>
              <a:rPr lang="en-US" sz="1800" dirty="0" smtClean="0">
                <a:solidFill>
                  <a:schemeClr val="tx1"/>
                </a:solidFill>
              </a:rPr>
              <a:t> germinate to grow in to insect </a:t>
            </a:r>
            <a:r>
              <a:rPr lang="en-US" sz="1800" dirty="0" err="1" smtClean="0">
                <a:solidFill>
                  <a:schemeClr val="tx1"/>
                </a:solidFill>
              </a:rPr>
              <a:t>body,consume</a:t>
            </a:r>
            <a:r>
              <a:rPr lang="en-US" sz="1800" dirty="0" smtClean="0">
                <a:solidFill>
                  <a:schemeClr val="tx1"/>
                </a:solidFill>
              </a:rPr>
              <a:t> body </a:t>
            </a:r>
            <a:r>
              <a:rPr lang="en-US" sz="1800" dirty="0" err="1" smtClean="0">
                <a:solidFill>
                  <a:schemeClr val="tx1"/>
                </a:solidFill>
              </a:rPr>
              <a:t>contents.When</a:t>
            </a:r>
            <a:r>
              <a:rPr lang="en-US" sz="1800" dirty="0" smtClean="0">
                <a:solidFill>
                  <a:schemeClr val="tx1"/>
                </a:solidFill>
              </a:rPr>
              <a:t> the insect dies the fungus emerges first  as white growth from the host </a:t>
            </a:r>
            <a:r>
              <a:rPr lang="en-US" sz="1800" dirty="0" err="1" smtClean="0">
                <a:solidFill>
                  <a:schemeClr val="tx1"/>
                </a:solidFill>
              </a:rPr>
              <a:t>bodyjoints.When</a:t>
            </a:r>
            <a:r>
              <a:rPr lang="en-US" sz="1800" dirty="0" smtClean="0">
                <a:solidFill>
                  <a:schemeClr val="tx1"/>
                </a:solidFill>
              </a:rPr>
              <a:t> spores are formed the fungus turns dark green if it </a:t>
            </a:r>
            <a:r>
              <a:rPr lang="en-US" sz="1800" dirty="0" err="1" smtClean="0">
                <a:solidFill>
                  <a:schemeClr val="tx1"/>
                </a:solidFill>
              </a:rPr>
              <a:t>isM.anisopliae</a:t>
            </a:r>
            <a:r>
              <a:rPr lang="en-US" sz="1800" dirty="0" smtClean="0">
                <a:solidFill>
                  <a:schemeClr val="tx1"/>
                </a:solidFill>
              </a:rPr>
              <a:t> or light green if it is </a:t>
            </a:r>
            <a:r>
              <a:rPr lang="en-US" sz="1800" dirty="0" err="1" smtClean="0">
                <a:solidFill>
                  <a:schemeClr val="tx1"/>
                </a:solidFill>
              </a:rPr>
              <a:t>M.flavoviridae.Spores</a:t>
            </a:r>
            <a:r>
              <a:rPr lang="en-US" sz="1800" dirty="0" smtClean="0">
                <a:solidFill>
                  <a:schemeClr val="tx1"/>
                </a:solidFill>
              </a:rPr>
              <a:t> emerging from dead host are  spread to new hosts by wind and water.</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scan054"/>
          <p:cNvPicPr>
            <a:picLocks noChangeAspect="1" noChangeArrowheads="1"/>
          </p:cNvPicPr>
          <p:nvPr/>
        </p:nvPicPr>
        <p:blipFill>
          <a:blip r:embed="rId2" cstate="print">
            <a:lum bright="6000"/>
          </a:blip>
          <a:srcRect l="5957" t="31976" r="8504" b="36134"/>
          <a:stretch>
            <a:fillRect/>
          </a:stretch>
        </p:blipFill>
        <p:spPr bwMode="auto">
          <a:xfrm>
            <a:off x="457200" y="1371600"/>
            <a:ext cx="8077200" cy="4826000"/>
          </a:xfrm>
          <a:prstGeom prst="rect">
            <a:avLst/>
          </a:prstGeom>
          <a:noFill/>
          <a:ln w="9525">
            <a:noFill/>
            <a:miter lim="800000"/>
            <a:headEnd/>
            <a:tailEnd/>
          </a:ln>
        </p:spPr>
      </p:pic>
      <p:sp>
        <p:nvSpPr>
          <p:cNvPr id="68611" name="Rectangle 3"/>
          <p:cNvSpPr>
            <a:spLocks noGrp="1" noChangeArrowheads="1"/>
          </p:cNvSpPr>
          <p:nvPr>
            <p:ph type="title"/>
          </p:nvPr>
        </p:nvSpPr>
        <p:spPr/>
        <p:txBody>
          <a:bodyPr/>
          <a:lstStyle/>
          <a:p>
            <a:pPr eaLnBrk="1" hangingPunct="1"/>
            <a:r>
              <a:rPr lang="en-US" smtClean="0"/>
              <a:t>M.anisopliae</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scan054"/>
          <p:cNvPicPr>
            <a:picLocks noChangeAspect="1" noChangeArrowheads="1"/>
          </p:cNvPicPr>
          <p:nvPr/>
        </p:nvPicPr>
        <p:blipFill>
          <a:blip r:embed="rId2" cstate="print">
            <a:lum bright="18000"/>
          </a:blip>
          <a:srcRect l="5957" t="66638" r="6059" b="2859"/>
          <a:stretch>
            <a:fillRect/>
          </a:stretch>
        </p:blipFill>
        <p:spPr bwMode="auto">
          <a:xfrm>
            <a:off x="457200" y="1295400"/>
            <a:ext cx="8382000" cy="5181600"/>
          </a:xfrm>
          <a:prstGeom prst="rect">
            <a:avLst/>
          </a:prstGeom>
          <a:noFill/>
          <a:ln w="9525">
            <a:noFill/>
            <a:miter lim="800000"/>
            <a:headEnd/>
            <a:tailEnd/>
          </a:ln>
        </p:spPr>
      </p:pic>
      <p:sp>
        <p:nvSpPr>
          <p:cNvPr id="69635" name="Rectangle 3"/>
          <p:cNvSpPr>
            <a:spLocks noGrp="1" noChangeArrowheads="1"/>
          </p:cNvSpPr>
          <p:nvPr>
            <p:ph type="title"/>
          </p:nvPr>
        </p:nvSpPr>
        <p:spPr/>
        <p:txBody>
          <a:bodyPr/>
          <a:lstStyle/>
          <a:p>
            <a:pPr eaLnBrk="1" hangingPunct="1"/>
            <a:r>
              <a:rPr lang="en-US" smtClean="0"/>
              <a:t>M.flavoviridae</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scan055"/>
          <p:cNvPicPr>
            <a:picLocks noChangeAspect="1" noChangeArrowheads="1"/>
          </p:cNvPicPr>
          <p:nvPr/>
        </p:nvPicPr>
        <p:blipFill>
          <a:blip r:embed="rId2" cstate="print">
            <a:lum bright="12000"/>
          </a:blip>
          <a:srcRect l="7982" r="3546" b="50000"/>
          <a:stretch>
            <a:fillRect/>
          </a:stretch>
        </p:blipFill>
        <p:spPr bwMode="auto">
          <a:xfrm>
            <a:off x="533400" y="2057400"/>
            <a:ext cx="8001000" cy="4495800"/>
          </a:xfrm>
          <a:prstGeom prst="rect">
            <a:avLst/>
          </a:prstGeom>
          <a:noFill/>
          <a:ln w="9525">
            <a:noFill/>
            <a:miter lim="800000"/>
            <a:headEnd/>
            <a:tailEnd/>
          </a:ln>
        </p:spPr>
      </p:pic>
      <p:sp>
        <p:nvSpPr>
          <p:cNvPr id="70659" name="Rectangle 6"/>
          <p:cNvSpPr>
            <a:spLocks noGrp="1" noChangeArrowheads="1"/>
          </p:cNvSpPr>
          <p:nvPr>
            <p:ph type="ctrTitle"/>
          </p:nvPr>
        </p:nvSpPr>
        <p:spPr>
          <a:xfrm>
            <a:off x="228600" y="304800"/>
            <a:ext cx="8610600" cy="838200"/>
          </a:xfrm>
        </p:spPr>
        <p:txBody>
          <a:bodyPr>
            <a:normAutofit fontScale="90000"/>
          </a:bodyPr>
          <a:lstStyle/>
          <a:p>
            <a:pPr eaLnBrk="1" hangingPunct="1"/>
            <a:r>
              <a:rPr lang="en-US" sz="4000" dirty="0" err="1" smtClean="0"/>
              <a:t>Beauveria</a:t>
            </a:r>
            <a:r>
              <a:rPr lang="en-US" sz="4000" dirty="0" smtClean="0"/>
              <a:t> </a:t>
            </a:r>
            <a:r>
              <a:rPr lang="en-US" sz="4000" dirty="0" err="1" smtClean="0"/>
              <a:t>bassiana.Moniliales:Moniliaceae</a:t>
            </a:r>
            <a:endParaRPr lang="en-US" sz="4000" dirty="0" smtClean="0"/>
          </a:p>
        </p:txBody>
      </p:sp>
      <p:sp>
        <p:nvSpPr>
          <p:cNvPr id="70660" name="Rectangle 7"/>
          <p:cNvSpPr>
            <a:spLocks noGrp="1" noChangeArrowheads="1"/>
          </p:cNvSpPr>
          <p:nvPr>
            <p:ph type="subTitle" idx="1"/>
          </p:nvPr>
        </p:nvSpPr>
        <p:spPr>
          <a:xfrm>
            <a:off x="381000" y="1295400"/>
            <a:ext cx="8534400" cy="838200"/>
          </a:xfrm>
        </p:spPr>
        <p:txBody>
          <a:bodyPr>
            <a:noAutofit/>
          </a:bodyPr>
          <a:lstStyle/>
          <a:p>
            <a:pPr algn="l" eaLnBrk="1" hangingPunct="1">
              <a:lnSpc>
                <a:spcPct val="80000"/>
              </a:lnSpc>
            </a:pPr>
            <a:r>
              <a:rPr lang="en-US" sz="1800" dirty="0" smtClean="0">
                <a:solidFill>
                  <a:schemeClr val="tx1"/>
                </a:solidFill>
              </a:rPr>
              <a:t>White fungus attacks plant </a:t>
            </a:r>
            <a:r>
              <a:rPr lang="en-US" sz="1800" dirty="0" err="1" smtClean="0">
                <a:solidFill>
                  <a:schemeClr val="tx1"/>
                </a:solidFill>
              </a:rPr>
              <a:t>hoppers,leaf</a:t>
            </a:r>
            <a:r>
              <a:rPr lang="en-US" sz="1800" dirty="0" smtClean="0">
                <a:solidFill>
                  <a:schemeClr val="tx1"/>
                </a:solidFill>
              </a:rPr>
              <a:t> </a:t>
            </a:r>
            <a:r>
              <a:rPr lang="en-US" sz="1800" dirty="0" err="1" smtClean="0">
                <a:solidFill>
                  <a:schemeClr val="tx1"/>
                </a:solidFill>
              </a:rPr>
              <a:t>hoppers,stem</a:t>
            </a:r>
            <a:r>
              <a:rPr lang="en-US" sz="1800" dirty="0" smtClean="0">
                <a:solidFill>
                  <a:schemeClr val="tx1"/>
                </a:solidFill>
              </a:rPr>
              <a:t> </a:t>
            </a:r>
            <a:r>
              <a:rPr lang="en-US" sz="1800" dirty="0" err="1" smtClean="0">
                <a:solidFill>
                  <a:schemeClr val="tx1"/>
                </a:solidFill>
              </a:rPr>
              <a:t>borers,leaf</a:t>
            </a:r>
            <a:r>
              <a:rPr lang="en-US" sz="1800" dirty="0" smtClean="0">
                <a:solidFill>
                  <a:schemeClr val="tx1"/>
                </a:solidFill>
              </a:rPr>
              <a:t> </a:t>
            </a:r>
            <a:r>
              <a:rPr lang="en-US" sz="1800" dirty="0" err="1" smtClean="0">
                <a:solidFill>
                  <a:schemeClr val="tx1"/>
                </a:solidFill>
              </a:rPr>
              <a:t>folders,rice</a:t>
            </a:r>
            <a:r>
              <a:rPr lang="en-US" sz="1800" dirty="0" smtClean="0">
                <a:solidFill>
                  <a:schemeClr val="tx1"/>
                </a:solidFill>
              </a:rPr>
              <a:t> bugs and black </a:t>
            </a:r>
            <a:r>
              <a:rPr lang="en-US" sz="1800" dirty="0" err="1" smtClean="0">
                <a:solidFill>
                  <a:schemeClr val="tx1"/>
                </a:solidFill>
              </a:rPr>
              <a:t>bugs.Invades</a:t>
            </a:r>
            <a:r>
              <a:rPr lang="en-US" sz="1800" dirty="0" smtClean="0">
                <a:solidFill>
                  <a:schemeClr val="tx1"/>
                </a:solidFill>
              </a:rPr>
              <a:t> soft tissues and body fluids and grows out of the body to produce dispersing </a:t>
            </a:r>
            <a:r>
              <a:rPr lang="en-US" sz="1800" dirty="0" err="1" smtClean="0">
                <a:solidFill>
                  <a:schemeClr val="tx1"/>
                </a:solidFill>
              </a:rPr>
              <a:t>spores.Spores</a:t>
            </a:r>
            <a:r>
              <a:rPr lang="en-US" sz="1800" dirty="0" smtClean="0">
                <a:solidFill>
                  <a:schemeClr val="tx1"/>
                </a:solidFill>
              </a:rPr>
              <a:t> appear chalky white as on </a:t>
            </a:r>
            <a:r>
              <a:rPr lang="en-US" sz="1800" dirty="0" err="1" smtClean="0">
                <a:solidFill>
                  <a:schemeClr val="tx1"/>
                </a:solidFill>
              </a:rPr>
              <a:t>fhe</a:t>
            </a:r>
            <a:r>
              <a:rPr lang="en-US" sz="1800" dirty="0" smtClean="0">
                <a:solidFill>
                  <a:schemeClr val="tx1"/>
                </a:solidFill>
              </a:rPr>
              <a:t> body of BPH.</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scan016"/>
          <p:cNvPicPr>
            <a:picLocks noChangeAspect="1" noChangeArrowheads="1"/>
          </p:cNvPicPr>
          <p:nvPr/>
        </p:nvPicPr>
        <p:blipFill>
          <a:blip r:embed="rId2" cstate="print">
            <a:lum bright="6000"/>
          </a:blip>
          <a:srcRect t="32477" b="38284"/>
          <a:stretch>
            <a:fillRect/>
          </a:stretch>
        </p:blipFill>
        <p:spPr bwMode="auto">
          <a:xfrm>
            <a:off x="381000" y="609600"/>
            <a:ext cx="8537575" cy="6248400"/>
          </a:xfrm>
          <a:prstGeom prst="rect">
            <a:avLst/>
          </a:prstGeom>
          <a:noFill/>
          <a:ln w="9525">
            <a:noFill/>
            <a:miter lim="800000"/>
            <a:headEnd/>
            <a:tailEnd/>
          </a:ln>
        </p:spPr>
      </p:pic>
      <p:pic>
        <p:nvPicPr>
          <p:cNvPr id="97283" name="Picture 3"/>
          <p:cNvPicPr>
            <a:picLocks noChangeAspect="1" noChangeArrowheads="1"/>
          </p:cNvPicPr>
          <p:nvPr/>
        </p:nvPicPr>
        <p:blipFill>
          <a:blip r:embed="rId3" cstate="print"/>
          <a:srcRect/>
          <a:stretch>
            <a:fillRect/>
          </a:stretch>
        </p:blipFill>
        <p:spPr bwMode="auto">
          <a:xfrm>
            <a:off x="5867400" y="685800"/>
            <a:ext cx="3276600" cy="2457450"/>
          </a:xfrm>
          <a:prstGeom prst="rect">
            <a:avLst/>
          </a:prstGeom>
          <a:noFill/>
          <a:ln w="9525">
            <a:noFill/>
            <a:miter lim="800000"/>
            <a:headEnd/>
            <a:tailEnd/>
          </a:ln>
        </p:spPr>
      </p:pic>
      <p:sp>
        <p:nvSpPr>
          <p:cNvPr id="5" name="TextBox 4"/>
          <p:cNvSpPr txBox="1"/>
          <p:nvPr/>
        </p:nvSpPr>
        <p:spPr>
          <a:xfrm>
            <a:off x="457200" y="0"/>
            <a:ext cx="7772400" cy="646331"/>
          </a:xfrm>
          <a:prstGeom prst="rect">
            <a:avLst/>
          </a:prstGeom>
          <a:noFill/>
        </p:spPr>
        <p:txBody>
          <a:bodyPr wrap="square" rtlCol="0">
            <a:spAutoFit/>
          </a:bodyPr>
          <a:lstStyle/>
          <a:p>
            <a:r>
              <a:rPr lang="en-IN" sz="3600" b="1" i="1" dirty="0" err="1" smtClean="0">
                <a:latin typeface="+mj-lt"/>
              </a:rPr>
              <a:t>Lycosa</a:t>
            </a:r>
            <a:r>
              <a:rPr lang="en-IN" sz="3600" b="1" i="1" dirty="0" smtClean="0">
                <a:latin typeface="+mj-lt"/>
              </a:rPr>
              <a:t> </a:t>
            </a:r>
            <a:r>
              <a:rPr lang="en-IN" sz="3600" b="1" i="1" dirty="0" err="1" smtClean="0">
                <a:latin typeface="+mj-lt"/>
              </a:rPr>
              <a:t>pseudoannulata</a:t>
            </a:r>
            <a:endParaRPr lang="en-IN" sz="3600" b="1" i="1" dirty="0">
              <a:latin typeface="+mj-l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scan055"/>
          <p:cNvPicPr>
            <a:picLocks noChangeAspect="1" noChangeArrowheads="1"/>
          </p:cNvPicPr>
          <p:nvPr/>
        </p:nvPicPr>
        <p:blipFill>
          <a:blip r:embed="rId2" cstate="print">
            <a:lum bright="42000"/>
          </a:blip>
          <a:srcRect l="7982" t="54352" r="3394" b="4604"/>
          <a:stretch>
            <a:fillRect/>
          </a:stretch>
        </p:blipFill>
        <p:spPr bwMode="auto">
          <a:xfrm>
            <a:off x="381000" y="1981200"/>
            <a:ext cx="8305800" cy="4343400"/>
          </a:xfrm>
          <a:prstGeom prst="rect">
            <a:avLst/>
          </a:prstGeom>
          <a:noFill/>
          <a:ln w="9525">
            <a:noFill/>
            <a:miter lim="800000"/>
            <a:headEnd/>
            <a:tailEnd/>
          </a:ln>
        </p:spPr>
      </p:pic>
      <p:sp>
        <p:nvSpPr>
          <p:cNvPr id="71683" name="Rectangle 3"/>
          <p:cNvSpPr>
            <a:spLocks noGrp="1" noChangeArrowheads="1"/>
          </p:cNvSpPr>
          <p:nvPr>
            <p:ph type="ctrTitle"/>
          </p:nvPr>
        </p:nvSpPr>
        <p:spPr>
          <a:xfrm>
            <a:off x="609600" y="304800"/>
            <a:ext cx="7772400" cy="838200"/>
          </a:xfrm>
        </p:spPr>
        <p:txBody>
          <a:bodyPr/>
          <a:lstStyle/>
          <a:p>
            <a:pPr eaLnBrk="1" hangingPunct="1"/>
            <a:r>
              <a:rPr lang="en-US" smtClean="0"/>
              <a:t>B.bassiana</a:t>
            </a:r>
          </a:p>
        </p:txBody>
      </p:sp>
      <p:sp>
        <p:nvSpPr>
          <p:cNvPr id="71684" name="Rectangle 4"/>
          <p:cNvSpPr>
            <a:spLocks noGrp="1" noChangeArrowheads="1"/>
          </p:cNvSpPr>
          <p:nvPr>
            <p:ph type="subTitle" idx="1"/>
          </p:nvPr>
        </p:nvSpPr>
        <p:spPr>
          <a:xfrm>
            <a:off x="609600" y="1295400"/>
            <a:ext cx="7620000" cy="685800"/>
          </a:xfrm>
        </p:spPr>
        <p:txBody>
          <a:bodyPr/>
          <a:lstStyle/>
          <a:p>
            <a:pPr eaLnBrk="1" hangingPunct="1"/>
            <a:r>
              <a:rPr lang="en-US" smtClean="0"/>
              <a:t>Chalky white spores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scan056"/>
          <p:cNvPicPr>
            <a:picLocks noChangeAspect="1" noChangeArrowheads="1"/>
          </p:cNvPicPr>
          <p:nvPr/>
        </p:nvPicPr>
        <p:blipFill>
          <a:blip r:embed="rId2" cstate="print">
            <a:lum bright="6000"/>
          </a:blip>
          <a:srcRect l="11243" t="2719" r="9061" b="49980"/>
          <a:stretch>
            <a:fillRect/>
          </a:stretch>
        </p:blipFill>
        <p:spPr bwMode="auto">
          <a:xfrm>
            <a:off x="609600" y="2590800"/>
            <a:ext cx="8001000" cy="3733800"/>
          </a:xfrm>
          <a:prstGeom prst="rect">
            <a:avLst/>
          </a:prstGeom>
          <a:noFill/>
          <a:ln w="9525">
            <a:noFill/>
            <a:miter lim="800000"/>
            <a:headEnd/>
            <a:tailEnd/>
          </a:ln>
        </p:spPr>
      </p:pic>
      <p:sp>
        <p:nvSpPr>
          <p:cNvPr id="72707" name="Rectangle 3"/>
          <p:cNvSpPr>
            <a:spLocks noGrp="1" noChangeArrowheads="1"/>
          </p:cNvSpPr>
          <p:nvPr>
            <p:ph type="ctrTitle"/>
          </p:nvPr>
        </p:nvSpPr>
        <p:spPr>
          <a:xfrm>
            <a:off x="609600" y="228600"/>
            <a:ext cx="7772400" cy="1066800"/>
          </a:xfrm>
        </p:spPr>
        <p:txBody>
          <a:bodyPr>
            <a:normAutofit fontScale="90000"/>
          </a:bodyPr>
          <a:lstStyle/>
          <a:p>
            <a:pPr eaLnBrk="1" hangingPunct="1"/>
            <a:r>
              <a:rPr lang="en-US" sz="4000" smtClean="0"/>
              <a:t>Hirsutella citriformis.Moniliales:Stilbaceae</a:t>
            </a:r>
          </a:p>
        </p:txBody>
      </p:sp>
      <p:sp>
        <p:nvSpPr>
          <p:cNvPr id="72708" name="Rectangle 4"/>
          <p:cNvSpPr>
            <a:spLocks noGrp="1" noChangeArrowheads="1"/>
          </p:cNvSpPr>
          <p:nvPr>
            <p:ph type="subTitle" idx="1"/>
          </p:nvPr>
        </p:nvSpPr>
        <p:spPr>
          <a:xfrm>
            <a:off x="381000" y="1524000"/>
            <a:ext cx="8229600" cy="914400"/>
          </a:xfrm>
        </p:spPr>
        <p:txBody>
          <a:bodyPr/>
          <a:lstStyle/>
          <a:p>
            <a:pPr eaLnBrk="1" hangingPunct="1">
              <a:lnSpc>
                <a:spcPct val="80000"/>
              </a:lnSpc>
            </a:pPr>
            <a:r>
              <a:rPr lang="en-US" sz="2000" smtClean="0"/>
              <a:t>Infects plant hoppers and leaf hoppers.The fungus grows out of the body of the host as long filaments.The dispersing infectious spores are produced from the filaments.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scan056"/>
          <p:cNvPicPr>
            <a:picLocks noChangeAspect="1" noChangeArrowheads="1"/>
          </p:cNvPicPr>
          <p:nvPr/>
        </p:nvPicPr>
        <p:blipFill>
          <a:blip r:embed="rId2" cstate="print">
            <a:lum bright="6000"/>
          </a:blip>
          <a:srcRect l="11243" t="51912" r="6784" b="4573"/>
          <a:stretch>
            <a:fillRect/>
          </a:stretch>
        </p:blipFill>
        <p:spPr bwMode="auto">
          <a:xfrm>
            <a:off x="457200" y="609600"/>
            <a:ext cx="8382000" cy="5661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scan057"/>
          <p:cNvPicPr>
            <a:picLocks noChangeAspect="1" noChangeArrowheads="1"/>
          </p:cNvPicPr>
          <p:nvPr/>
        </p:nvPicPr>
        <p:blipFill>
          <a:blip r:embed="rId2" cstate="print">
            <a:lum bright="18000"/>
          </a:blip>
          <a:srcRect l="3659" t="3738" r="3659" b="7516"/>
          <a:stretch>
            <a:fillRect/>
          </a:stretch>
        </p:blipFill>
        <p:spPr bwMode="auto">
          <a:xfrm>
            <a:off x="685800" y="2438400"/>
            <a:ext cx="8077200" cy="3733800"/>
          </a:xfrm>
          <a:prstGeom prst="rect">
            <a:avLst/>
          </a:prstGeom>
          <a:noFill/>
          <a:ln w="9525">
            <a:noFill/>
            <a:miter lim="800000"/>
            <a:headEnd/>
            <a:tailEnd/>
          </a:ln>
        </p:spPr>
      </p:pic>
      <p:sp>
        <p:nvSpPr>
          <p:cNvPr id="74755" name="Rectangle 3"/>
          <p:cNvSpPr>
            <a:spLocks noGrp="1" noChangeArrowheads="1"/>
          </p:cNvSpPr>
          <p:nvPr>
            <p:ph type="ctrTitle"/>
          </p:nvPr>
        </p:nvSpPr>
        <p:spPr>
          <a:xfrm>
            <a:off x="304800" y="533400"/>
            <a:ext cx="8305800" cy="990600"/>
          </a:xfrm>
        </p:spPr>
        <p:txBody>
          <a:bodyPr/>
          <a:lstStyle/>
          <a:p>
            <a:pPr eaLnBrk="1" hangingPunct="1"/>
            <a:r>
              <a:rPr lang="en-US" smtClean="0"/>
              <a:t>Nomuraea  releyi.Moniliaceae</a:t>
            </a:r>
          </a:p>
        </p:txBody>
      </p:sp>
      <p:sp>
        <p:nvSpPr>
          <p:cNvPr id="74756" name="Rectangle 4"/>
          <p:cNvSpPr>
            <a:spLocks noGrp="1" noChangeArrowheads="1"/>
          </p:cNvSpPr>
          <p:nvPr>
            <p:ph type="subTitle" idx="1"/>
          </p:nvPr>
        </p:nvSpPr>
        <p:spPr>
          <a:xfrm>
            <a:off x="228600" y="1676400"/>
            <a:ext cx="8458200" cy="685800"/>
          </a:xfrm>
        </p:spPr>
        <p:txBody>
          <a:bodyPr/>
          <a:lstStyle/>
          <a:p>
            <a:pPr eaLnBrk="1" hangingPunct="1">
              <a:lnSpc>
                <a:spcPct val="80000"/>
              </a:lnSpc>
            </a:pPr>
            <a:r>
              <a:rPr lang="en-US" sz="1600" smtClean="0"/>
              <a:t>Attacks larvae of stem borers,leaf folders,green hairy caterpillars,armyworms and caseworms.Early in the infective stages the larvae become white.After few days spores are formed and the caterpillars become pale green</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scan058"/>
          <p:cNvPicPr>
            <a:picLocks noChangeAspect="1" noChangeArrowheads="1"/>
          </p:cNvPicPr>
          <p:nvPr/>
        </p:nvPicPr>
        <p:blipFill>
          <a:blip r:embed="rId2" cstate="print">
            <a:lum bright="6000"/>
          </a:blip>
          <a:srcRect l="5510" t="2185" r="5510" b="44461"/>
          <a:stretch>
            <a:fillRect/>
          </a:stretch>
        </p:blipFill>
        <p:spPr bwMode="auto">
          <a:xfrm>
            <a:off x="685800" y="2667000"/>
            <a:ext cx="7772400" cy="3746500"/>
          </a:xfrm>
          <a:prstGeom prst="rect">
            <a:avLst/>
          </a:prstGeom>
          <a:noFill/>
          <a:ln w="9525">
            <a:noFill/>
            <a:miter lim="800000"/>
            <a:headEnd/>
            <a:tailEnd/>
          </a:ln>
        </p:spPr>
      </p:pic>
      <p:sp>
        <p:nvSpPr>
          <p:cNvPr id="75779" name="Rectangle 3"/>
          <p:cNvSpPr>
            <a:spLocks noGrp="1" noChangeArrowheads="1"/>
          </p:cNvSpPr>
          <p:nvPr>
            <p:ph type="ctrTitle"/>
          </p:nvPr>
        </p:nvSpPr>
        <p:spPr>
          <a:xfrm>
            <a:off x="304800" y="609600"/>
            <a:ext cx="8153400" cy="838200"/>
          </a:xfrm>
        </p:spPr>
        <p:txBody>
          <a:bodyPr>
            <a:normAutofit fontScale="90000"/>
          </a:bodyPr>
          <a:lstStyle/>
          <a:p>
            <a:pPr eaLnBrk="1" hangingPunct="1"/>
            <a:r>
              <a:rPr lang="en-US" sz="4000" smtClean="0"/>
              <a:t>Nuclear polyhedrosis viruses.Baculovirus:Baculoviridae</a:t>
            </a:r>
          </a:p>
        </p:txBody>
      </p:sp>
      <p:sp>
        <p:nvSpPr>
          <p:cNvPr id="75780" name="Rectangle 4"/>
          <p:cNvSpPr>
            <a:spLocks noGrp="1" noChangeArrowheads="1"/>
          </p:cNvSpPr>
          <p:nvPr>
            <p:ph type="subTitle" idx="1"/>
          </p:nvPr>
        </p:nvSpPr>
        <p:spPr>
          <a:xfrm>
            <a:off x="228600" y="1600200"/>
            <a:ext cx="8458200" cy="762000"/>
          </a:xfrm>
        </p:spPr>
        <p:txBody>
          <a:bodyPr>
            <a:noAutofit/>
          </a:bodyPr>
          <a:lstStyle/>
          <a:p>
            <a:pPr algn="just" eaLnBrk="1" hangingPunct="1">
              <a:lnSpc>
                <a:spcPct val="80000"/>
              </a:lnSpc>
            </a:pPr>
            <a:r>
              <a:rPr lang="en-US" sz="1800" dirty="0" smtClean="0">
                <a:solidFill>
                  <a:schemeClr val="tx1"/>
                </a:solidFill>
              </a:rPr>
              <a:t>The cut worm becomes infected by eating virus contaminated </a:t>
            </a:r>
            <a:r>
              <a:rPr lang="en-US" sz="1800" dirty="0" err="1" smtClean="0">
                <a:solidFill>
                  <a:schemeClr val="tx1"/>
                </a:solidFill>
              </a:rPr>
              <a:t>foliage.Host</a:t>
            </a:r>
            <a:r>
              <a:rPr lang="en-US" sz="1800" dirty="0" smtClean="0">
                <a:solidFill>
                  <a:schemeClr val="tx1"/>
                </a:solidFill>
              </a:rPr>
              <a:t> larva becomes sluggish and stops feeding..Larva turns whitish and then black and hangs from the rice foliage by its </a:t>
            </a:r>
            <a:r>
              <a:rPr lang="en-US" sz="1800" dirty="0" err="1" smtClean="0">
                <a:solidFill>
                  <a:schemeClr val="tx1"/>
                </a:solidFill>
              </a:rPr>
              <a:t>prolegs.oozing</a:t>
            </a:r>
            <a:r>
              <a:rPr lang="en-US" sz="1800" dirty="0" smtClean="0">
                <a:solidFill>
                  <a:schemeClr val="tx1"/>
                </a:solidFill>
              </a:rPr>
              <a:t> fluid contaminates nearby foliage and continues disease cycle.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scan058"/>
          <p:cNvPicPr>
            <a:picLocks noChangeAspect="1" noChangeArrowheads="1"/>
          </p:cNvPicPr>
          <p:nvPr/>
        </p:nvPicPr>
        <p:blipFill>
          <a:blip r:embed="rId2" cstate="print">
            <a:lum bright="12000"/>
          </a:blip>
          <a:srcRect l="4504" t="59218" r="7982" b="3986"/>
          <a:stretch>
            <a:fillRect/>
          </a:stretch>
        </p:blipFill>
        <p:spPr bwMode="auto">
          <a:xfrm>
            <a:off x="304800" y="2743200"/>
            <a:ext cx="8229600" cy="3962400"/>
          </a:xfrm>
          <a:prstGeom prst="rect">
            <a:avLst/>
          </a:prstGeom>
          <a:noFill/>
          <a:ln w="9525">
            <a:noFill/>
            <a:miter lim="800000"/>
            <a:headEnd/>
            <a:tailEnd/>
          </a:ln>
        </p:spPr>
      </p:pic>
      <p:sp>
        <p:nvSpPr>
          <p:cNvPr id="76803" name="Rectangle 3"/>
          <p:cNvSpPr>
            <a:spLocks noGrp="1" noChangeArrowheads="1"/>
          </p:cNvSpPr>
          <p:nvPr>
            <p:ph type="ctrTitle"/>
          </p:nvPr>
        </p:nvSpPr>
        <p:spPr>
          <a:xfrm>
            <a:off x="304800" y="609600"/>
            <a:ext cx="8686800" cy="914400"/>
          </a:xfrm>
        </p:spPr>
        <p:txBody>
          <a:bodyPr>
            <a:normAutofit fontScale="90000"/>
          </a:bodyPr>
          <a:lstStyle/>
          <a:p>
            <a:pPr eaLnBrk="1" hangingPunct="1"/>
            <a:r>
              <a:rPr lang="en-US" sz="4000" smtClean="0"/>
              <a:t>Granulosus virus.Baculovirus:Baculoviridae</a:t>
            </a:r>
          </a:p>
        </p:txBody>
      </p:sp>
      <p:sp>
        <p:nvSpPr>
          <p:cNvPr id="76804" name="Rectangle 4"/>
          <p:cNvSpPr>
            <a:spLocks noGrp="1" noChangeArrowheads="1"/>
          </p:cNvSpPr>
          <p:nvPr>
            <p:ph type="subTitle" idx="1"/>
          </p:nvPr>
        </p:nvSpPr>
        <p:spPr>
          <a:xfrm>
            <a:off x="381000" y="1752600"/>
            <a:ext cx="8229600" cy="914400"/>
          </a:xfrm>
        </p:spPr>
        <p:txBody>
          <a:bodyPr/>
          <a:lstStyle/>
          <a:p>
            <a:pPr eaLnBrk="1" hangingPunct="1">
              <a:lnSpc>
                <a:spcPct val="80000"/>
              </a:lnSpc>
            </a:pPr>
            <a:r>
              <a:rPr lang="en-US" sz="1600" smtClean="0"/>
              <a:t>Viruses attack moth and butterfly larvae.Host  larva eats contaminated foliage slows movement and stops feeding.After 1to2 weeks the body becomes constricted giving segmented appearance as in the larva of semilooper.Infected larvae turn yellow,pink and black.</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B050"/>
                </a:solidFill>
              </a:rPr>
              <a:t>PESTS IN PADDY FIELDS </a:t>
            </a:r>
            <a:endParaRPr lang="en-IN" b="1" dirty="0">
              <a:solidFill>
                <a:srgbClr val="00B050"/>
              </a:solidFill>
            </a:endParaRPr>
          </a:p>
        </p:txBody>
      </p:sp>
      <p:sp>
        <p:nvSpPr>
          <p:cNvPr id="3" name="Content Placeholder 2"/>
          <p:cNvSpPr>
            <a:spLocks noGrp="1"/>
          </p:cNvSpPr>
          <p:nvPr>
            <p:ph idx="1"/>
          </p:nvPr>
        </p:nvSpPr>
        <p:spPr>
          <a:xfrm>
            <a:off x="457200" y="1295400"/>
            <a:ext cx="8229600" cy="4830763"/>
          </a:xfrm>
        </p:spPr>
        <p:txBody>
          <a:bodyPr/>
          <a:lstStyle/>
          <a:p>
            <a:r>
              <a:rPr lang="en-IN" dirty="0" smtClean="0"/>
              <a:t>Leaf folder in Rice </a:t>
            </a:r>
          </a:p>
          <a:p>
            <a:r>
              <a:rPr lang="en-IN" dirty="0" smtClean="0"/>
              <a:t>Stem Borer in Rice </a:t>
            </a:r>
          </a:p>
          <a:p>
            <a:r>
              <a:rPr lang="en-IN" dirty="0" smtClean="0"/>
              <a:t>Gall midge in Rice </a:t>
            </a:r>
          </a:p>
          <a:p>
            <a:r>
              <a:rPr lang="en-IN" dirty="0" err="1" smtClean="0"/>
              <a:t>Thrips</a:t>
            </a:r>
            <a:r>
              <a:rPr lang="en-IN" dirty="0" smtClean="0"/>
              <a:t> in Rice</a:t>
            </a:r>
          </a:p>
          <a:p>
            <a:r>
              <a:rPr lang="en-IN" dirty="0" smtClean="0"/>
              <a:t>Case worm in Rice </a:t>
            </a:r>
          </a:p>
          <a:p>
            <a:r>
              <a:rPr lang="en-IN" dirty="0" smtClean="0"/>
              <a:t>Blue beetle in Rice </a:t>
            </a:r>
          </a:p>
          <a:p>
            <a:r>
              <a:rPr lang="en-IN" dirty="0" smtClean="0"/>
              <a:t>Skipper in Rice </a:t>
            </a:r>
          </a:p>
          <a:p>
            <a:endParaRPr lang="en-IN" dirty="0"/>
          </a:p>
        </p:txBody>
      </p:sp>
      <p:pic>
        <p:nvPicPr>
          <p:cNvPr id="4" name="Picture 3" descr="factsheet-leaffolder-1">
            <a:hlinkClick r:id="rId2" tgtFrame="_blank"/>
          </p:cNvPr>
          <p:cNvPicPr/>
          <p:nvPr/>
        </p:nvPicPr>
        <p:blipFill>
          <a:blip r:embed="rId3" cstate="print"/>
          <a:srcRect/>
          <a:stretch>
            <a:fillRect/>
          </a:stretch>
        </p:blipFill>
        <p:spPr bwMode="auto">
          <a:xfrm>
            <a:off x="5181600" y="1371600"/>
            <a:ext cx="342900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i"/>
          <p:cNvPicPr>
            <a:picLocks noChangeAspect="1" noChangeArrowheads="1"/>
          </p:cNvPicPr>
          <p:nvPr/>
        </p:nvPicPr>
        <p:blipFill>
          <a:blip r:embed="rId2" cstate="print"/>
          <a:srcRect/>
          <a:stretch>
            <a:fillRect/>
          </a:stretch>
        </p:blipFill>
        <p:spPr bwMode="auto">
          <a:xfrm>
            <a:off x="6324600" y="914400"/>
            <a:ext cx="2220913" cy="2438400"/>
          </a:xfrm>
          <a:prstGeom prst="rect">
            <a:avLst/>
          </a:prstGeom>
          <a:noFill/>
        </p:spPr>
      </p:pic>
      <p:pic>
        <p:nvPicPr>
          <p:cNvPr id="18435" name="Picture 3" descr="ri"/>
          <p:cNvPicPr>
            <a:picLocks noChangeAspect="1" noChangeArrowheads="1"/>
          </p:cNvPicPr>
          <p:nvPr/>
        </p:nvPicPr>
        <p:blipFill>
          <a:blip r:embed="rId3" cstate="print"/>
          <a:srcRect/>
          <a:stretch>
            <a:fillRect/>
          </a:stretch>
        </p:blipFill>
        <p:spPr bwMode="auto">
          <a:xfrm>
            <a:off x="685800" y="381000"/>
            <a:ext cx="1665288" cy="2590800"/>
          </a:xfrm>
          <a:prstGeom prst="rect">
            <a:avLst/>
          </a:prstGeom>
          <a:noFill/>
        </p:spPr>
      </p:pic>
      <p:pic>
        <p:nvPicPr>
          <p:cNvPr id="18436" name="Picture 4" descr="ri"/>
          <p:cNvPicPr>
            <a:picLocks noChangeAspect="1" noChangeArrowheads="1"/>
          </p:cNvPicPr>
          <p:nvPr/>
        </p:nvPicPr>
        <p:blipFill>
          <a:blip r:embed="rId4" cstate="print"/>
          <a:srcRect/>
          <a:stretch>
            <a:fillRect/>
          </a:stretch>
        </p:blipFill>
        <p:spPr bwMode="auto">
          <a:xfrm>
            <a:off x="3200400" y="3810000"/>
            <a:ext cx="2438400" cy="1828800"/>
          </a:xfrm>
          <a:prstGeom prst="rect">
            <a:avLst/>
          </a:prstGeom>
          <a:noFill/>
        </p:spPr>
      </p:pic>
      <p:pic>
        <p:nvPicPr>
          <p:cNvPr id="18437" name="Picture 5" descr="ri"/>
          <p:cNvPicPr>
            <a:picLocks noChangeAspect="1" noChangeArrowheads="1"/>
          </p:cNvPicPr>
          <p:nvPr/>
        </p:nvPicPr>
        <p:blipFill>
          <a:blip r:embed="rId5" cstate="print"/>
          <a:srcRect/>
          <a:stretch>
            <a:fillRect/>
          </a:stretch>
        </p:blipFill>
        <p:spPr bwMode="auto">
          <a:xfrm>
            <a:off x="685800" y="3200400"/>
            <a:ext cx="1905000" cy="2514600"/>
          </a:xfrm>
          <a:prstGeom prst="rect">
            <a:avLst/>
          </a:prstGeom>
          <a:noFill/>
        </p:spPr>
      </p:pic>
      <p:pic>
        <p:nvPicPr>
          <p:cNvPr id="18438" name="Picture 6" descr="ri"/>
          <p:cNvPicPr>
            <a:picLocks noChangeAspect="1" noChangeArrowheads="1"/>
          </p:cNvPicPr>
          <p:nvPr/>
        </p:nvPicPr>
        <p:blipFill>
          <a:blip r:embed="rId6" cstate="print"/>
          <a:srcRect/>
          <a:stretch>
            <a:fillRect/>
          </a:stretch>
        </p:blipFill>
        <p:spPr bwMode="auto">
          <a:xfrm>
            <a:off x="6019800" y="3810000"/>
            <a:ext cx="2743200" cy="1828800"/>
          </a:xfrm>
          <a:prstGeom prst="rect">
            <a:avLst/>
          </a:prstGeom>
          <a:noFill/>
        </p:spPr>
      </p:pic>
      <p:pic>
        <p:nvPicPr>
          <p:cNvPr id="18439" name="Picture 7" descr="Adultstemborer"/>
          <p:cNvPicPr>
            <a:picLocks noChangeAspect="1" noChangeArrowheads="1"/>
          </p:cNvPicPr>
          <p:nvPr/>
        </p:nvPicPr>
        <p:blipFill>
          <a:blip r:embed="rId7" cstate="print"/>
          <a:srcRect/>
          <a:stretch>
            <a:fillRect/>
          </a:stretch>
        </p:blipFill>
        <p:spPr bwMode="auto">
          <a:xfrm>
            <a:off x="2819400" y="914400"/>
            <a:ext cx="3124200" cy="2514600"/>
          </a:xfrm>
          <a:prstGeom prst="rect">
            <a:avLst/>
          </a:prstGeom>
          <a:noFill/>
        </p:spPr>
      </p:pic>
      <p:sp>
        <p:nvSpPr>
          <p:cNvPr id="18440" name="Text Box 8"/>
          <p:cNvSpPr txBox="1">
            <a:spLocks noChangeArrowheads="1"/>
          </p:cNvSpPr>
          <p:nvPr/>
        </p:nvSpPr>
        <p:spPr bwMode="auto">
          <a:xfrm>
            <a:off x="2339975" y="5715000"/>
            <a:ext cx="4628190" cy="830997"/>
          </a:xfrm>
          <a:prstGeom prst="rect">
            <a:avLst/>
          </a:prstGeom>
          <a:noFill/>
          <a:ln w="9525">
            <a:noFill/>
            <a:miter lim="800000"/>
            <a:headEnd/>
            <a:tailEnd/>
          </a:ln>
          <a:effectLst/>
        </p:spPr>
        <p:txBody>
          <a:bodyPr wrap="none">
            <a:spAutoFit/>
          </a:bodyPr>
          <a:lstStyle/>
          <a:p>
            <a:pPr algn="ctr"/>
            <a:r>
              <a:rPr lang="en-US" sz="2400" b="1" dirty="0">
                <a:solidFill>
                  <a:srgbClr val="CC0099"/>
                </a:solidFill>
                <a:latin typeface="Arial" charset="0"/>
              </a:rPr>
              <a:t>Total life cycle: 6 weeks</a:t>
            </a:r>
          </a:p>
          <a:p>
            <a:pPr algn="ctr"/>
            <a:r>
              <a:rPr lang="en-US" sz="2400" b="1" dirty="0">
                <a:solidFill>
                  <a:srgbClr val="00B050"/>
                </a:solidFill>
                <a:latin typeface="Arial" charset="0"/>
              </a:rPr>
              <a:t>Egg laying capacity – 150 nos.</a:t>
            </a:r>
          </a:p>
        </p:txBody>
      </p:sp>
      <p:sp>
        <p:nvSpPr>
          <p:cNvPr id="18441" name="Text Box 9"/>
          <p:cNvSpPr txBox="1">
            <a:spLocks noChangeArrowheads="1"/>
          </p:cNvSpPr>
          <p:nvPr/>
        </p:nvSpPr>
        <p:spPr bwMode="auto">
          <a:xfrm>
            <a:off x="3352800" y="228600"/>
            <a:ext cx="2971800" cy="579438"/>
          </a:xfrm>
          <a:prstGeom prst="rect">
            <a:avLst/>
          </a:prstGeom>
          <a:noFill/>
          <a:ln w="9525">
            <a:noFill/>
            <a:miter lim="800000"/>
            <a:headEnd/>
            <a:tailEnd/>
          </a:ln>
          <a:effectLst/>
        </p:spPr>
        <p:txBody>
          <a:bodyPr>
            <a:spAutoFit/>
          </a:bodyPr>
          <a:lstStyle/>
          <a:p>
            <a:pPr eaLnBrk="0" hangingPunct="0"/>
            <a:r>
              <a:rPr lang="en-US" sz="3200" b="1">
                <a:solidFill>
                  <a:srgbClr val="FF0000"/>
                </a:solidFill>
              </a:rPr>
              <a:t>STEM BORER</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p:cNvPicPr/>
          <p:nvPr/>
        </p:nvPicPr>
        <p:blipFill>
          <a:blip r:embed="rId2" cstate="print"/>
          <a:srcRect/>
          <a:stretch>
            <a:fillRect/>
          </a:stretch>
        </p:blipFill>
        <p:spPr bwMode="auto">
          <a:xfrm>
            <a:off x="533400" y="609600"/>
            <a:ext cx="3811270" cy="2651125"/>
          </a:xfrm>
          <a:prstGeom prst="rect">
            <a:avLst/>
          </a:prstGeom>
          <a:noFill/>
          <a:ln w="9525">
            <a:noFill/>
            <a:miter lim="800000"/>
            <a:headEnd/>
            <a:tailEnd/>
          </a:ln>
        </p:spPr>
      </p:pic>
      <p:pic>
        <p:nvPicPr>
          <p:cNvPr id="3" name="Picture 2" descr="Image"/>
          <p:cNvPicPr/>
          <p:nvPr/>
        </p:nvPicPr>
        <p:blipFill>
          <a:blip r:embed="rId3" cstate="print"/>
          <a:srcRect/>
          <a:stretch>
            <a:fillRect/>
          </a:stretch>
        </p:blipFill>
        <p:spPr bwMode="auto">
          <a:xfrm>
            <a:off x="4495800" y="609600"/>
            <a:ext cx="3811270" cy="2727325"/>
          </a:xfrm>
          <a:prstGeom prst="rect">
            <a:avLst/>
          </a:prstGeom>
          <a:noFill/>
          <a:ln w="9525">
            <a:noFill/>
            <a:miter lim="800000"/>
            <a:headEnd/>
            <a:tailEnd/>
          </a:ln>
        </p:spPr>
      </p:pic>
      <p:pic>
        <p:nvPicPr>
          <p:cNvPr id="4" name="Picture 3" descr="Image"/>
          <p:cNvPicPr/>
          <p:nvPr/>
        </p:nvPicPr>
        <p:blipFill>
          <a:blip r:embed="rId4" cstate="print"/>
          <a:srcRect/>
          <a:stretch>
            <a:fillRect/>
          </a:stretch>
        </p:blipFill>
        <p:spPr bwMode="auto">
          <a:xfrm>
            <a:off x="533400" y="3581400"/>
            <a:ext cx="3811270" cy="2895600"/>
          </a:xfrm>
          <a:prstGeom prst="rect">
            <a:avLst/>
          </a:prstGeom>
          <a:noFill/>
          <a:ln w="9525">
            <a:noFill/>
            <a:miter lim="800000"/>
            <a:headEnd/>
            <a:tailEnd/>
          </a:ln>
        </p:spPr>
      </p:pic>
      <p:pic>
        <p:nvPicPr>
          <p:cNvPr id="6" name="Picture 5"/>
          <p:cNvPicPr/>
          <p:nvPr/>
        </p:nvPicPr>
        <p:blipFill>
          <a:blip r:embed="rId5" cstate="print"/>
          <a:srcRect/>
          <a:stretch>
            <a:fillRect/>
          </a:stretch>
        </p:blipFill>
        <p:spPr bwMode="auto">
          <a:xfrm>
            <a:off x="4648200" y="3505200"/>
            <a:ext cx="3581400" cy="2971800"/>
          </a:xfrm>
          <a:prstGeom prst="rect">
            <a:avLst/>
          </a:prstGeom>
          <a:noFill/>
          <a:ln w="28575">
            <a:solidFill>
              <a:srgbClr val="000000"/>
            </a:solidFill>
            <a:miter lim="800000"/>
            <a:headEnd/>
            <a:tailEnd/>
          </a:ln>
        </p:spPr>
      </p:pic>
      <p:sp>
        <p:nvSpPr>
          <p:cNvPr id="7" name="TextBox 6"/>
          <p:cNvSpPr txBox="1"/>
          <p:nvPr/>
        </p:nvSpPr>
        <p:spPr>
          <a:xfrm>
            <a:off x="381000" y="0"/>
            <a:ext cx="8153400" cy="523220"/>
          </a:xfrm>
          <a:prstGeom prst="rect">
            <a:avLst/>
          </a:prstGeom>
          <a:noFill/>
        </p:spPr>
        <p:txBody>
          <a:bodyPr wrap="square" rtlCol="0">
            <a:spAutoFit/>
          </a:bodyPr>
          <a:lstStyle/>
          <a:p>
            <a:r>
              <a:rPr lang="en-IN" sz="2800" b="1" dirty="0" smtClean="0"/>
              <a:t>YELLOW STEM BORER IN RICE </a:t>
            </a:r>
            <a:endParaRPr lang="en-IN" sz="2800" b="1"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rkmp.co.in/sites/default/files/eis_states/Nature%20of%20Damage%20of%20%20Stem%20Borer.jpg"/>
          <p:cNvPicPr/>
          <p:nvPr/>
        </p:nvPicPr>
        <p:blipFill>
          <a:blip r:embed="rId2" cstate="print"/>
          <a:srcRect/>
          <a:stretch>
            <a:fillRect/>
          </a:stretch>
        </p:blipFill>
        <p:spPr bwMode="auto">
          <a:xfrm>
            <a:off x="762000" y="3657600"/>
            <a:ext cx="7467600" cy="2667000"/>
          </a:xfrm>
          <a:prstGeom prst="rect">
            <a:avLst/>
          </a:prstGeom>
          <a:noFill/>
          <a:ln w="9525">
            <a:noFill/>
            <a:miter lim="800000"/>
            <a:headEnd/>
            <a:tailEnd/>
          </a:ln>
        </p:spPr>
      </p:pic>
      <p:pic>
        <p:nvPicPr>
          <p:cNvPr id="3" name="Picture 2" descr="Image"/>
          <p:cNvPicPr/>
          <p:nvPr/>
        </p:nvPicPr>
        <p:blipFill>
          <a:blip r:embed="rId3" cstate="print"/>
          <a:srcRect/>
          <a:stretch>
            <a:fillRect/>
          </a:stretch>
        </p:blipFill>
        <p:spPr bwMode="auto">
          <a:xfrm>
            <a:off x="762000" y="533400"/>
            <a:ext cx="7543800" cy="2971800"/>
          </a:xfrm>
          <a:prstGeom prst="rect">
            <a:avLst/>
          </a:prstGeom>
          <a:noFill/>
          <a:ln w="9525">
            <a:noFill/>
            <a:miter lim="800000"/>
            <a:headEnd/>
            <a:tailEnd/>
          </a:ln>
        </p:spPr>
      </p:pic>
      <p:sp>
        <p:nvSpPr>
          <p:cNvPr id="4" name="TextBox 3"/>
          <p:cNvSpPr txBox="1"/>
          <p:nvPr/>
        </p:nvSpPr>
        <p:spPr>
          <a:xfrm>
            <a:off x="762000" y="0"/>
            <a:ext cx="8763000" cy="523220"/>
          </a:xfrm>
          <a:prstGeom prst="rect">
            <a:avLst/>
          </a:prstGeom>
          <a:noFill/>
        </p:spPr>
        <p:txBody>
          <a:bodyPr wrap="square" rtlCol="0">
            <a:spAutoFit/>
          </a:bodyPr>
          <a:lstStyle/>
          <a:p>
            <a:r>
              <a:rPr lang="en-IN" sz="2800" b="1" dirty="0" smtClean="0"/>
              <a:t>YELLOW STEM BORER ATTACK IN RICE</a:t>
            </a:r>
            <a:endParaRPr lang="en-IN" sz="28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can017"/>
          <p:cNvPicPr>
            <a:picLocks noChangeAspect="1" noChangeArrowheads="1"/>
          </p:cNvPicPr>
          <p:nvPr/>
        </p:nvPicPr>
        <p:blipFill>
          <a:blip r:embed="rId2" cstate="print">
            <a:lum bright="6000"/>
          </a:blip>
          <a:srcRect b="65421"/>
          <a:stretch>
            <a:fillRect/>
          </a:stretch>
        </p:blipFill>
        <p:spPr bwMode="auto">
          <a:xfrm rot="-124604">
            <a:off x="244912" y="1140805"/>
            <a:ext cx="8385175" cy="5257800"/>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a:stretch>
            <a:fillRect/>
          </a:stretch>
        </p:blipFill>
        <p:spPr bwMode="auto">
          <a:xfrm>
            <a:off x="4648200" y="1219200"/>
            <a:ext cx="4267200" cy="5334000"/>
          </a:xfrm>
          <a:prstGeom prst="rect">
            <a:avLst/>
          </a:prstGeom>
          <a:noFill/>
          <a:ln w="9525">
            <a:noFill/>
            <a:miter lim="800000"/>
            <a:headEnd/>
            <a:tailEnd/>
          </a:ln>
        </p:spPr>
      </p:pic>
      <p:sp>
        <p:nvSpPr>
          <p:cNvPr id="4" name="TextBox 3"/>
          <p:cNvSpPr txBox="1"/>
          <p:nvPr/>
        </p:nvSpPr>
        <p:spPr>
          <a:xfrm>
            <a:off x="533400" y="457200"/>
            <a:ext cx="6131807" cy="646331"/>
          </a:xfrm>
          <a:prstGeom prst="rect">
            <a:avLst/>
          </a:prstGeom>
          <a:noFill/>
        </p:spPr>
        <p:txBody>
          <a:bodyPr wrap="none" rtlCol="0">
            <a:spAutoFit/>
          </a:bodyPr>
          <a:lstStyle/>
          <a:p>
            <a:r>
              <a:rPr lang="en-IN" sz="3600" b="1" dirty="0" smtClean="0">
                <a:latin typeface="+mj-lt"/>
              </a:rPr>
              <a:t>Lynx Spider- </a:t>
            </a:r>
            <a:r>
              <a:rPr lang="en-IN" sz="3600" b="1" i="1" dirty="0" err="1" smtClean="0">
                <a:latin typeface="+mj-lt"/>
              </a:rPr>
              <a:t>Oxyopus</a:t>
            </a:r>
            <a:r>
              <a:rPr lang="en-IN" sz="3600" b="1" i="1" dirty="0" smtClean="0">
                <a:latin typeface="+mj-lt"/>
              </a:rPr>
              <a:t> sp</a:t>
            </a:r>
            <a:endParaRPr lang="en-IN" sz="3600" b="1" i="1" dirty="0">
              <a:latin typeface="+mj-lt"/>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48800" cy="1143000"/>
          </a:xfrm>
        </p:spPr>
        <p:txBody>
          <a:bodyPr>
            <a:normAutofit/>
          </a:bodyPr>
          <a:lstStyle/>
          <a:p>
            <a:r>
              <a:rPr lang="en-IN" b="1" dirty="0" smtClean="0">
                <a:solidFill>
                  <a:schemeClr val="tx1"/>
                </a:solidFill>
              </a:rPr>
              <a:t>DEAD HEART DUE TO STEMBORER</a:t>
            </a:r>
            <a:endParaRPr lang="en-IN" b="1" dirty="0">
              <a:solidFill>
                <a:schemeClr val="tx1"/>
              </a:solidFill>
            </a:endParaRPr>
          </a:p>
        </p:txBody>
      </p:sp>
      <p:pic>
        <p:nvPicPr>
          <p:cNvPr id="3074" name="Picture 2" descr="F:\plant health managmt\CHM Scheme 2014-15\2nd crop october onwards\paddy\15.11.2014\20141117_085901.jpg"/>
          <p:cNvPicPr>
            <a:picLocks noGrp="1" noChangeAspect="1" noChangeArrowheads="1"/>
          </p:cNvPicPr>
          <p:nvPr>
            <p:ph idx="1"/>
          </p:nvPr>
        </p:nvPicPr>
        <p:blipFill>
          <a:blip r:embed="rId2" cstate="print"/>
          <a:srcRect/>
          <a:stretch>
            <a:fillRect/>
          </a:stretch>
        </p:blipFill>
        <p:spPr bwMode="auto">
          <a:xfrm>
            <a:off x="800364" y="1295400"/>
            <a:ext cx="3924036" cy="5029200"/>
          </a:xfrm>
          <a:prstGeom prst="rect">
            <a:avLst/>
          </a:prstGeom>
          <a:noFill/>
        </p:spPr>
      </p:pic>
      <p:pic>
        <p:nvPicPr>
          <p:cNvPr id="3075" name="Picture 3" descr="F:\plant health managmt\CHM Scheme 2014-15\2nd crop october onwards\paddy\21.11.2014\20141121_090328.jpg"/>
          <p:cNvPicPr>
            <a:picLocks noChangeAspect="1" noChangeArrowheads="1"/>
          </p:cNvPicPr>
          <p:nvPr/>
        </p:nvPicPr>
        <p:blipFill>
          <a:blip r:embed="rId3" cstate="print"/>
          <a:srcRect/>
          <a:stretch>
            <a:fillRect/>
          </a:stretch>
        </p:blipFill>
        <p:spPr bwMode="auto">
          <a:xfrm>
            <a:off x="4902200" y="1219200"/>
            <a:ext cx="3632200" cy="5105400"/>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838200"/>
          </a:xfrm>
        </p:spPr>
        <p:txBody>
          <a:bodyPr>
            <a:normAutofit/>
          </a:bodyPr>
          <a:lstStyle/>
          <a:p>
            <a:r>
              <a:rPr lang="en-IN" b="1" dirty="0" smtClean="0">
                <a:solidFill>
                  <a:schemeClr val="tx1"/>
                </a:solidFill>
              </a:rPr>
              <a:t>Stem Borer attack in paddy</a:t>
            </a:r>
            <a:endParaRPr lang="en-IN" b="1" dirty="0">
              <a:solidFill>
                <a:schemeClr val="tx1"/>
              </a:solidFill>
            </a:endParaRPr>
          </a:p>
        </p:txBody>
      </p:sp>
      <p:pic>
        <p:nvPicPr>
          <p:cNvPr id="4" name="Picture 4"/>
          <p:cNvPicPr>
            <a:picLocks noGrp="1" noChangeAspect="1" noChangeArrowheads="1"/>
          </p:cNvPicPr>
          <p:nvPr>
            <p:ph idx="1"/>
          </p:nvPr>
        </p:nvPicPr>
        <p:blipFill>
          <a:blip r:embed="rId2" cstate="print"/>
          <a:srcRect/>
          <a:stretch>
            <a:fillRect/>
          </a:stretch>
        </p:blipFill>
        <p:spPr bwMode="auto">
          <a:xfrm>
            <a:off x="533400" y="914400"/>
            <a:ext cx="3581400" cy="2634762"/>
          </a:xfrm>
          <a:prstGeom prst="rect">
            <a:avLst/>
          </a:prstGeom>
          <a:noFill/>
          <a:ln w="9525">
            <a:noFill/>
            <a:miter lim="800000"/>
            <a:headEnd/>
            <a:tailEnd/>
          </a:ln>
          <a:effectLst/>
        </p:spPr>
      </p:pic>
      <p:pic>
        <p:nvPicPr>
          <p:cNvPr id="5122" name="Picture 2" descr="F:\plant health managmt\CHM Scheme 2014-15\2nd crop october onwards\paddy\15.11.2014\20141117_091515.jpg"/>
          <p:cNvPicPr>
            <a:picLocks noChangeAspect="1" noChangeArrowheads="1"/>
          </p:cNvPicPr>
          <p:nvPr/>
        </p:nvPicPr>
        <p:blipFill>
          <a:blip r:embed="rId3" cstate="print"/>
          <a:srcRect/>
          <a:stretch>
            <a:fillRect/>
          </a:stretch>
        </p:blipFill>
        <p:spPr bwMode="auto">
          <a:xfrm rot="5400000">
            <a:off x="5067300" y="190500"/>
            <a:ext cx="2743200" cy="4191000"/>
          </a:xfrm>
          <a:prstGeom prst="rect">
            <a:avLst/>
          </a:prstGeom>
          <a:noFill/>
        </p:spPr>
      </p:pic>
      <p:sp>
        <p:nvSpPr>
          <p:cNvPr id="6" name="TextBox 5"/>
          <p:cNvSpPr txBox="1"/>
          <p:nvPr/>
        </p:nvSpPr>
        <p:spPr>
          <a:xfrm>
            <a:off x="609600" y="3581400"/>
            <a:ext cx="3657600" cy="461665"/>
          </a:xfrm>
          <a:prstGeom prst="rect">
            <a:avLst/>
          </a:prstGeom>
          <a:noFill/>
        </p:spPr>
        <p:txBody>
          <a:bodyPr wrap="square" rtlCol="0">
            <a:spAutoFit/>
          </a:bodyPr>
          <a:lstStyle/>
          <a:p>
            <a:r>
              <a:rPr lang="en-IN" sz="2400" b="1" dirty="0" smtClean="0"/>
              <a:t>Early </a:t>
            </a:r>
            <a:r>
              <a:rPr lang="en-IN" sz="2400" b="1" dirty="0" err="1" smtClean="0"/>
              <a:t>Tillering</a:t>
            </a:r>
            <a:r>
              <a:rPr lang="en-IN" sz="2400" b="1" dirty="0" smtClean="0"/>
              <a:t> stage </a:t>
            </a:r>
            <a:endParaRPr lang="en-IN" sz="2400" b="1" dirty="0"/>
          </a:p>
        </p:txBody>
      </p:sp>
      <p:sp>
        <p:nvSpPr>
          <p:cNvPr id="7" name="TextBox 6"/>
          <p:cNvSpPr txBox="1"/>
          <p:nvPr/>
        </p:nvSpPr>
        <p:spPr>
          <a:xfrm>
            <a:off x="4191000" y="3581400"/>
            <a:ext cx="3429000" cy="523220"/>
          </a:xfrm>
          <a:prstGeom prst="rect">
            <a:avLst/>
          </a:prstGeom>
          <a:noFill/>
        </p:spPr>
        <p:txBody>
          <a:bodyPr wrap="square" rtlCol="0">
            <a:spAutoFit/>
          </a:bodyPr>
          <a:lstStyle/>
          <a:p>
            <a:r>
              <a:rPr lang="en-IN" sz="2800" dirty="0" smtClean="0"/>
              <a:t>Mid </a:t>
            </a:r>
            <a:r>
              <a:rPr lang="en-IN" sz="2800" dirty="0" err="1" smtClean="0"/>
              <a:t>tillering</a:t>
            </a:r>
            <a:r>
              <a:rPr lang="en-IN" sz="2800" dirty="0" smtClean="0"/>
              <a:t> stage </a:t>
            </a:r>
            <a:endParaRPr lang="en-IN" sz="2800" dirty="0"/>
          </a:p>
        </p:txBody>
      </p:sp>
      <p:pic>
        <p:nvPicPr>
          <p:cNvPr id="1026" name="Picture 2" descr="F:\plant health managmt\CLINIC -VDY\1 plant health clinic VDY\VDY CLINIC\exhibits\IMG-20141224-WA0054.jpg"/>
          <p:cNvPicPr>
            <a:picLocks noChangeAspect="1" noChangeArrowheads="1"/>
          </p:cNvPicPr>
          <p:nvPr/>
        </p:nvPicPr>
        <p:blipFill>
          <a:blip r:embed="rId4" cstate="print"/>
          <a:srcRect/>
          <a:stretch>
            <a:fillRect/>
          </a:stretch>
        </p:blipFill>
        <p:spPr bwMode="auto">
          <a:xfrm>
            <a:off x="4343400" y="4114800"/>
            <a:ext cx="4038600" cy="2133600"/>
          </a:xfrm>
          <a:prstGeom prst="rect">
            <a:avLst/>
          </a:prstGeom>
          <a:noFill/>
        </p:spPr>
      </p:pic>
      <p:sp>
        <p:nvSpPr>
          <p:cNvPr id="8" name="TextBox 7"/>
          <p:cNvSpPr txBox="1"/>
          <p:nvPr/>
        </p:nvSpPr>
        <p:spPr>
          <a:xfrm>
            <a:off x="5486400" y="6172200"/>
            <a:ext cx="2895600" cy="461665"/>
          </a:xfrm>
          <a:prstGeom prst="rect">
            <a:avLst/>
          </a:prstGeom>
          <a:noFill/>
        </p:spPr>
        <p:txBody>
          <a:bodyPr wrap="square" rtlCol="0">
            <a:spAutoFit/>
          </a:bodyPr>
          <a:lstStyle/>
          <a:p>
            <a:r>
              <a:rPr lang="en-IN" sz="2400" b="1" dirty="0" smtClean="0"/>
              <a:t>White ear heads </a:t>
            </a:r>
            <a:endParaRPr lang="en-IN" sz="2400" b="1" dirty="0"/>
          </a:p>
        </p:txBody>
      </p:sp>
      <p:pic>
        <p:nvPicPr>
          <p:cNvPr id="1027" name="Picture 3"/>
          <p:cNvPicPr>
            <a:picLocks noChangeAspect="1" noChangeArrowheads="1"/>
          </p:cNvPicPr>
          <p:nvPr/>
        </p:nvPicPr>
        <p:blipFill>
          <a:blip r:embed="rId5" cstate="print"/>
          <a:srcRect/>
          <a:stretch>
            <a:fillRect/>
          </a:stretch>
        </p:blipFill>
        <p:spPr bwMode="auto">
          <a:xfrm>
            <a:off x="381000" y="4038600"/>
            <a:ext cx="3733800" cy="2286000"/>
          </a:xfrm>
          <a:prstGeom prst="rect">
            <a:avLst/>
          </a:prstGeom>
          <a:noFill/>
          <a:ln w="9525">
            <a:noFill/>
            <a:miter lim="800000"/>
            <a:headEnd/>
            <a:tailEnd/>
          </a:ln>
          <a:effectLst/>
        </p:spPr>
      </p:pic>
      <p:sp>
        <p:nvSpPr>
          <p:cNvPr id="10" name="TextBox 9"/>
          <p:cNvSpPr txBox="1"/>
          <p:nvPr/>
        </p:nvSpPr>
        <p:spPr>
          <a:xfrm>
            <a:off x="457200" y="6248400"/>
            <a:ext cx="2667000" cy="461665"/>
          </a:xfrm>
          <a:prstGeom prst="rect">
            <a:avLst/>
          </a:prstGeom>
          <a:noFill/>
        </p:spPr>
        <p:txBody>
          <a:bodyPr wrap="square" rtlCol="0">
            <a:spAutoFit/>
          </a:bodyPr>
          <a:lstStyle/>
          <a:p>
            <a:r>
              <a:rPr lang="en-IN" sz="2400" dirty="0" smtClean="0"/>
              <a:t>Dead heart</a:t>
            </a:r>
            <a:endParaRPr lang="en-IN" sz="24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ri"/>
          <p:cNvPicPr>
            <a:picLocks noChangeAspect="1" noChangeArrowheads="1"/>
          </p:cNvPicPr>
          <p:nvPr/>
        </p:nvPicPr>
        <p:blipFill>
          <a:blip r:embed="rId2" cstate="print"/>
          <a:srcRect/>
          <a:stretch>
            <a:fillRect/>
          </a:stretch>
        </p:blipFill>
        <p:spPr bwMode="auto">
          <a:xfrm>
            <a:off x="6172200" y="76200"/>
            <a:ext cx="2146300" cy="1371600"/>
          </a:xfrm>
          <a:prstGeom prst="rect">
            <a:avLst/>
          </a:prstGeom>
          <a:noFill/>
        </p:spPr>
      </p:pic>
      <p:pic>
        <p:nvPicPr>
          <p:cNvPr id="21507" name="Picture 3" descr="ri"/>
          <p:cNvPicPr>
            <a:picLocks noChangeAspect="1" noChangeArrowheads="1"/>
          </p:cNvPicPr>
          <p:nvPr/>
        </p:nvPicPr>
        <p:blipFill>
          <a:blip r:embed="rId3" cstate="print"/>
          <a:srcRect/>
          <a:stretch>
            <a:fillRect/>
          </a:stretch>
        </p:blipFill>
        <p:spPr bwMode="auto">
          <a:xfrm>
            <a:off x="4191000" y="609600"/>
            <a:ext cx="1574800" cy="2286000"/>
          </a:xfrm>
          <a:prstGeom prst="rect">
            <a:avLst/>
          </a:prstGeom>
          <a:noFill/>
        </p:spPr>
      </p:pic>
      <p:pic>
        <p:nvPicPr>
          <p:cNvPr id="21508" name="Picture 4" descr="ri"/>
          <p:cNvPicPr>
            <a:picLocks noChangeAspect="1" noChangeArrowheads="1"/>
          </p:cNvPicPr>
          <p:nvPr/>
        </p:nvPicPr>
        <p:blipFill>
          <a:blip r:embed="rId4" cstate="print"/>
          <a:srcRect/>
          <a:stretch>
            <a:fillRect/>
          </a:stretch>
        </p:blipFill>
        <p:spPr bwMode="auto">
          <a:xfrm>
            <a:off x="838200" y="609600"/>
            <a:ext cx="1566863" cy="2286000"/>
          </a:xfrm>
          <a:prstGeom prst="rect">
            <a:avLst/>
          </a:prstGeom>
          <a:noFill/>
        </p:spPr>
      </p:pic>
      <p:pic>
        <p:nvPicPr>
          <p:cNvPr id="21509" name="Picture 5" descr="ri"/>
          <p:cNvPicPr>
            <a:picLocks noChangeAspect="1" noChangeArrowheads="1"/>
          </p:cNvPicPr>
          <p:nvPr/>
        </p:nvPicPr>
        <p:blipFill>
          <a:blip r:embed="rId5" cstate="print"/>
          <a:srcRect/>
          <a:stretch>
            <a:fillRect/>
          </a:stretch>
        </p:blipFill>
        <p:spPr bwMode="auto">
          <a:xfrm>
            <a:off x="6172200" y="1447800"/>
            <a:ext cx="2133600" cy="1504950"/>
          </a:xfrm>
          <a:prstGeom prst="rect">
            <a:avLst/>
          </a:prstGeom>
          <a:noFill/>
        </p:spPr>
      </p:pic>
      <p:pic>
        <p:nvPicPr>
          <p:cNvPr id="21510" name="Picture 6" descr="ri"/>
          <p:cNvPicPr>
            <a:picLocks noChangeAspect="1" noChangeArrowheads="1"/>
          </p:cNvPicPr>
          <p:nvPr/>
        </p:nvPicPr>
        <p:blipFill>
          <a:blip r:embed="rId6" cstate="print"/>
          <a:srcRect/>
          <a:stretch>
            <a:fillRect/>
          </a:stretch>
        </p:blipFill>
        <p:spPr bwMode="auto">
          <a:xfrm>
            <a:off x="2438400" y="609600"/>
            <a:ext cx="1727200" cy="2286000"/>
          </a:xfrm>
          <a:prstGeom prst="rect">
            <a:avLst/>
          </a:prstGeom>
          <a:noFill/>
        </p:spPr>
      </p:pic>
      <p:pic>
        <p:nvPicPr>
          <p:cNvPr id="21511" name="Picture 7" descr="ri"/>
          <p:cNvPicPr>
            <a:picLocks noChangeAspect="1" noChangeArrowheads="1"/>
          </p:cNvPicPr>
          <p:nvPr/>
        </p:nvPicPr>
        <p:blipFill>
          <a:blip r:embed="rId7" cstate="print"/>
          <a:srcRect/>
          <a:stretch>
            <a:fillRect/>
          </a:stretch>
        </p:blipFill>
        <p:spPr bwMode="auto">
          <a:xfrm>
            <a:off x="838200" y="3048000"/>
            <a:ext cx="1508125" cy="2743200"/>
          </a:xfrm>
          <a:prstGeom prst="rect">
            <a:avLst/>
          </a:prstGeom>
          <a:noFill/>
        </p:spPr>
      </p:pic>
      <p:pic>
        <p:nvPicPr>
          <p:cNvPr id="21512" name="Picture 8" descr="ri"/>
          <p:cNvPicPr>
            <a:picLocks noChangeAspect="1" noChangeArrowheads="1"/>
          </p:cNvPicPr>
          <p:nvPr/>
        </p:nvPicPr>
        <p:blipFill>
          <a:blip r:embed="rId8" cstate="print"/>
          <a:srcRect/>
          <a:stretch>
            <a:fillRect/>
          </a:stretch>
        </p:blipFill>
        <p:spPr bwMode="auto">
          <a:xfrm>
            <a:off x="3124200" y="3048000"/>
            <a:ext cx="2541588" cy="2743200"/>
          </a:xfrm>
          <a:prstGeom prst="rect">
            <a:avLst/>
          </a:prstGeom>
          <a:noFill/>
        </p:spPr>
      </p:pic>
      <p:pic>
        <p:nvPicPr>
          <p:cNvPr id="21513" name="Picture 9" descr="leaf folder2"/>
          <p:cNvPicPr>
            <a:picLocks noChangeAspect="1" noChangeArrowheads="1"/>
          </p:cNvPicPr>
          <p:nvPr/>
        </p:nvPicPr>
        <p:blipFill>
          <a:blip r:embed="rId9" cstate="print"/>
          <a:srcRect/>
          <a:stretch>
            <a:fillRect/>
          </a:stretch>
        </p:blipFill>
        <p:spPr bwMode="auto">
          <a:xfrm>
            <a:off x="6248400" y="3048000"/>
            <a:ext cx="1911350" cy="2743200"/>
          </a:xfrm>
          <a:prstGeom prst="rect">
            <a:avLst/>
          </a:prstGeom>
          <a:noFill/>
        </p:spPr>
      </p:pic>
      <p:sp>
        <p:nvSpPr>
          <p:cNvPr id="21514" name="Text Box 10"/>
          <p:cNvSpPr txBox="1">
            <a:spLocks noChangeArrowheads="1"/>
          </p:cNvSpPr>
          <p:nvPr/>
        </p:nvSpPr>
        <p:spPr bwMode="auto">
          <a:xfrm>
            <a:off x="0" y="0"/>
            <a:ext cx="3027363" cy="579438"/>
          </a:xfrm>
          <a:prstGeom prst="rect">
            <a:avLst/>
          </a:prstGeom>
          <a:noFill/>
          <a:ln w="9525">
            <a:noFill/>
            <a:miter lim="800000"/>
            <a:headEnd/>
            <a:tailEnd/>
          </a:ln>
          <a:effectLst/>
        </p:spPr>
        <p:txBody>
          <a:bodyPr wrap="none">
            <a:spAutoFit/>
          </a:bodyPr>
          <a:lstStyle/>
          <a:p>
            <a:pPr eaLnBrk="0" hangingPunct="0"/>
            <a:r>
              <a:rPr lang="en-US" sz="3200" b="1">
                <a:solidFill>
                  <a:srgbClr val="FF0000"/>
                </a:solidFill>
                <a:latin typeface="Arial" charset="0"/>
              </a:rPr>
              <a:t>LEAF FOLDER</a:t>
            </a:r>
          </a:p>
        </p:txBody>
      </p:sp>
      <p:sp>
        <p:nvSpPr>
          <p:cNvPr id="21515" name="Text Box 11"/>
          <p:cNvSpPr txBox="1">
            <a:spLocks noChangeArrowheads="1"/>
          </p:cNvSpPr>
          <p:nvPr/>
        </p:nvSpPr>
        <p:spPr bwMode="auto">
          <a:xfrm>
            <a:off x="1981200" y="5867400"/>
            <a:ext cx="4611199" cy="830997"/>
          </a:xfrm>
          <a:prstGeom prst="rect">
            <a:avLst/>
          </a:prstGeom>
          <a:noFill/>
          <a:ln w="9525">
            <a:noFill/>
            <a:miter lim="800000"/>
            <a:headEnd/>
            <a:tailEnd/>
          </a:ln>
          <a:effectLst/>
        </p:spPr>
        <p:txBody>
          <a:bodyPr wrap="none">
            <a:spAutoFit/>
          </a:bodyPr>
          <a:lstStyle/>
          <a:p>
            <a:pPr algn="ctr"/>
            <a:r>
              <a:rPr lang="en-US" sz="2400" b="1" dirty="0">
                <a:solidFill>
                  <a:srgbClr val="990099"/>
                </a:solidFill>
                <a:latin typeface="Arial" charset="0"/>
              </a:rPr>
              <a:t>Total life cycle: 5 weeks</a:t>
            </a:r>
          </a:p>
          <a:p>
            <a:pPr algn="ctr"/>
            <a:r>
              <a:rPr lang="en-US" sz="2400" b="1" dirty="0">
                <a:solidFill>
                  <a:srgbClr val="00B050"/>
                </a:solidFill>
                <a:latin typeface="Arial" charset="0"/>
              </a:rPr>
              <a:t>Egg laying capacity – 118 nos.</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af-folder-moth"/>
          <p:cNvPicPr/>
          <p:nvPr/>
        </p:nvPicPr>
        <p:blipFill>
          <a:blip r:embed="rId2" cstate="print"/>
          <a:srcRect/>
          <a:stretch>
            <a:fillRect/>
          </a:stretch>
        </p:blipFill>
        <p:spPr bwMode="auto">
          <a:xfrm>
            <a:off x="3581400" y="609600"/>
            <a:ext cx="2628900" cy="3124200"/>
          </a:xfrm>
          <a:prstGeom prst="rect">
            <a:avLst/>
          </a:prstGeom>
          <a:noFill/>
          <a:ln w="9525">
            <a:noFill/>
            <a:miter lim="800000"/>
            <a:headEnd/>
            <a:tailEnd/>
          </a:ln>
        </p:spPr>
      </p:pic>
      <p:pic>
        <p:nvPicPr>
          <p:cNvPr id="3" name="Picture 2" descr="leaf-folder">
            <a:hlinkClick r:id="rId3" tgtFrame="_blank"/>
          </p:cNvPr>
          <p:cNvPicPr/>
          <p:nvPr/>
        </p:nvPicPr>
        <p:blipFill>
          <a:blip r:embed="rId4" cstate="print"/>
          <a:srcRect/>
          <a:stretch>
            <a:fillRect/>
          </a:stretch>
        </p:blipFill>
        <p:spPr bwMode="auto">
          <a:xfrm>
            <a:off x="457200" y="3886200"/>
            <a:ext cx="2819400" cy="2819400"/>
          </a:xfrm>
          <a:prstGeom prst="rect">
            <a:avLst/>
          </a:prstGeom>
          <a:noFill/>
          <a:ln w="9525">
            <a:noFill/>
            <a:miter lim="800000"/>
            <a:headEnd/>
            <a:tailEnd/>
          </a:ln>
        </p:spPr>
      </p:pic>
      <p:pic>
        <p:nvPicPr>
          <p:cNvPr id="4" name="Picture 3" descr="factsheet-leaffolder-1">
            <a:hlinkClick r:id="rId5" tgtFrame="_blank"/>
          </p:cNvPr>
          <p:cNvPicPr/>
          <p:nvPr/>
        </p:nvPicPr>
        <p:blipFill>
          <a:blip r:embed="rId6" cstate="print"/>
          <a:srcRect/>
          <a:stretch>
            <a:fillRect/>
          </a:stretch>
        </p:blipFill>
        <p:spPr bwMode="auto">
          <a:xfrm>
            <a:off x="6248400" y="609600"/>
            <a:ext cx="2667000" cy="3124200"/>
          </a:xfrm>
          <a:prstGeom prst="rect">
            <a:avLst/>
          </a:prstGeom>
          <a:noFill/>
          <a:ln w="9525">
            <a:noFill/>
            <a:miter lim="800000"/>
            <a:headEnd/>
            <a:tailEnd/>
          </a:ln>
        </p:spPr>
      </p:pic>
      <p:pic>
        <p:nvPicPr>
          <p:cNvPr id="5" name="Picture 4" descr="http://www.knowledgebank-brri.org/photo_gallery/images/Rice-insect/Rice%20Leaf%20Roller.jpg"/>
          <p:cNvPicPr/>
          <p:nvPr/>
        </p:nvPicPr>
        <p:blipFill>
          <a:blip r:embed="rId7" cstate="print"/>
          <a:srcRect/>
          <a:stretch>
            <a:fillRect/>
          </a:stretch>
        </p:blipFill>
        <p:spPr bwMode="auto">
          <a:xfrm>
            <a:off x="457200" y="609600"/>
            <a:ext cx="2819400" cy="3124200"/>
          </a:xfrm>
          <a:prstGeom prst="rect">
            <a:avLst/>
          </a:prstGeom>
          <a:noFill/>
          <a:ln w="9525">
            <a:noFill/>
            <a:miter lim="800000"/>
            <a:headEnd/>
            <a:tailEnd/>
          </a:ln>
        </p:spPr>
      </p:pic>
      <p:pic>
        <p:nvPicPr>
          <p:cNvPr id="6" name="Picture 5" descr="https://encrypted-tbn1.gstatic.com/images?q=tbn:ANd9GcS_rd0tAGGqIaG9_M5IOg_LllrXTzW5Zq6gCato6jsCXSJdLyetPg"/>
          <p:cNvPicPr/>
          <p:nvPr/>
        </p:nvPicPr>
        <p:blipFill>
          <a:blip r:embed="rId8" cstate="print"/>
          <a:srcRect/>
          <a:stretch>
            <a:fillRect/>
          </a:stretch>
        </p:blipFill>
        <p:spPr bwMode="auto">
          <a:xfrm>
            <a:off x="3505200" y="3962400"/>
            <a:ext cx="5334000" cy="2667000"/>
          </a:xfrm>
          <a:prstGeom prst="rect">
            <a:avLst/>
          </a:prstGeom>
          <a:noFill/>
          <a:ln w="9525">
            <a:noFill/>
            <a:miter lim="800000"/>
            <a:headEnd/>
            <a:tailEnd/>
          </a:ln>
        </p:spPr>
      </p:pic>
      <p:sp>
        <p:nvSpPr>
          <p:cNvPr id="7" name="TextBox 6"/>
          <p:cNvSpPr txBox="1"/>
          <p:nvPr/>
        </p:nvSpPr>
        <p:spPr>
          <a:xfrm>
            <a:off x="2286000" y="0"/>
            <a:ext cx="5715000" cy="523220"/>
          </a:xfrm>
          <a:prstGeom prst="rect">
            <a:avLst/>
          </a:prstGeom>
          <a:noFill/>
        </p:spPr>
        <p:txBody>
          <a:bodyPr wrap="square" rtlCol="0">
            <a:spAutoFit/>
          </a:bodyPr>
          <a:lstStyle/>
          <a:p>
            <a:r>
              <a:rPr lang="en-IN" sz="2800" b="1" dirty="0" smtClean="0"/>
              <a:t>LEAF FOLDER IN RICE </a:t>
            </a:r>
            <a:endParaRPr lang="en-IN" sz="2800" b="1"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753600" cy="868362"/>
          </a:xfrm>
        </p:spPr>
        <p:txBody>
          <a:bodyPr>
            <a:normAutofit/>
          </a:bodyPr>
          <a:lstStyle/>
          <a:p>
            <a:r>
              <a:rPr lang="en-IN" b="1" dirty="0" smtClean="0">
                <a:solidFill>
                  <a:schemeClr val="tx1"/>
                </a:solidFill>
              </a:rPr>
              <a:t>LEAF ROLLER ATTACK IN PADDY</a:t>
            </a:r>
            <a:endParaRPr lang="en-IN" b="1" dirty="0">
              <a:solidFill>
                <a:schemeClr val="tx1"/>
              </a:solidFill>
            </a:endParaRPr>
          </a:p>
        </p:txBody>
      </p:sp>
      <p:pic>
        <p:nvPicPr>
          <p:cNvPr id="2050" name="Picture 2" descr="F:\plant health managmt\CHM Scheme 2014-15\2nd crop october onwards\paddy\14.10.14\20141014_131614.jpg"/>
          <p:cNvPicPr>
            <a:picLocks noGrp="1" noChangeAspect="1" noChangeArrowheads="1"/>
          </p:cNvPicPr>
          <p:nvPr>
            <p:ph idx="1"/>
          </p:nvPr>
        </p:nvPicPr>
        <p:blipFill>
          <a:blip r:embed="rId2" cstate="print"/>
          <a:stretch>
            <a:fillRect/>
          </a:stretch>
        </p:blipFill>
        <p:spPr bwMode="auto">
          <a:xfrm rot="5400000">
            <a:off x="3923608" y="1715193"/>
            <a:ext cx="5410198" cy="4113415"/>
          </a:xfrm>
          <a:prstGeom prst="rect">
            <a:avLst/>
          </a:prstGeom>
          <a:noFill/>
        </p:spPr>
      </p:pic>
      <p:pic>
        <p:nvPicPr>
          <p:cNvPr id="2052" name="Picture 4" descr="F:\plant health managmt\CHM Scheme 2014-15\2nd crop october onwards\paddy\14.10.14\20141014_131506.jpg"/>
          <p:cNvPicPr>
            <a:picLocks noChangeAspect="1" noChangeArrowheads="1"/>
          </p:cNvPicPr>
          <p:nvPr/>
        </p:nvPicPr>
        <p:blipFill>
          <a:blip r:embed="rId3" cstate="print"/>
          <a:srcRect/>
          <a:stretch>
            <a:fillRect/>
          </a:stretch>
        </p:blipFill>
        <p:spPr bwMode="auto">
          <a:xfrm>
            <a:off x="304800" y="1066800"/>
            <a:ext cx="4114800" cy="5410200"/>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41028_124839.jpg"/>
          <p:cNvPicPr>
            <a:picLocks noChangeAspect="1"/>
          </p:cNvPicPr>
          <p:nvPr/>
        </p:nvPicPr>
        <p:blipFill>
          <a:blip r:embed="rId2" cstate="print"/>
          <a:stretch>
            <a:fillRect/>
          </a:stretch>
        </p:blipFill>
        <p:spPr>
          <a:xfrm>
            <a:off x="304800" y="1219200"/>
            <a:ext cx="8229600" cy="4572000"/>
          </a:xfrm>
          <a:prstGeom prst="rect">
            <a:avLst/>
          </a:prstGeom>
        </p:spPr>
      </p:pic>
      <p:sp>
        <p:nvSpPr>
          <p:cNvPr id="3" name="TextBox 2"/>
          <p:cNvSpPr txBox="1"/>
          <p:nvPr/>
        </p:nvSpPr>
        <p:spPr>
          <a:xfrm>
            <a:off x="609600" y="533400"/>
            <a:ext cx="7696200" cy="523220"/>
          </a:xfrm>
          <a:prstGeom prst="rect">
            <a:avLst/>
          </a:prstGeom>
          <a:noFill/>
        </p:spPr>
        <p:txBody>
          <a:bodyPr wrap="square" rtlCol="0">
            <a:spAutoFit/>
          </a:bodyPr>
          <a:lstStyle/>
          <a:p>
            <a:r>
              <a:rPr lang="en-IN" sz="2800" b="1" dirty="0" smtClean="0"/>
              <a:t>SKIPPER ATTACK IN PADDY</a:t>
            </a:r>
            <a:endParaRPr lang="en-IN" sz="2800" b="1" dirty="0"/>
          </a:p>
        </p:txBody>
      </p:sp>
      <p:sp>
        <p:nvSpPr>
          <p:cNvPr id="4" name="TextBox 3"/>
          <p:cNvSpPr txBox="1"/>
          <p:nvPr/>
        </p:nvSpPr>
        <p:spPr>
          <a:xfrm>
            <a:off x="228600" y="6019800"/>
            <a:ext cx="6147837" cy="584775"/>
          </a:xfrm>
          <a:prstGeom prst="rect">
            <a:avLst/>
          </a:prstGeom>
          <a:noFill/>
        </p:spPr>
        <p:txBody>
          <a:bodyPr wrap="none" rtlCol="0">
            <a:spAutoFit/>
          </a:bodyPr>
          <a:lstStyle/>
          <a:p>
            <a:r>
              <a:rPr lang="en-IN" sz="3200" i="1" dirty="0" err="1" smtClean="0"/>
              <a:t>Pelopida</a:t>
            </a:r>
            <a:r>
              <a:rPr lang="en-IN" sz="3200" i="1" dirty="0" smtClean="0"/>
              <a:t> Mathias:  Rice Skipper </a:t>
            </a:r>
            <a:endParaRPr lang="en-IN" sz="3200" i="1"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9067800" cy="609600"/>
          </a:xfrm>
        </p:spPr>
        <p:txBody>
          <a:bodyPr>
            <a:normAutofit fontScale="90000"/>
          </a:bodyPr>
          <a:lstStyle/>
          <a:p>
            <a:r>
              <a:rPr lang="en-IN" b="1" dirty="0" smtClean="0"/>
              <a:t/>
            </a:r>
            <a:br>
              <a:rPr lang="en-IN" b="1" dirty="0" smtClean="0"/>
            </a:br>
            <a:r>
              <a:rPr lang="en-IN" b="1" dirty="0" smtClean="0">
                <a:solidFill>
                  <a:schemeClr val="tx1"/>
                </a:solidFill>
              </a:rPr>
              <a:t>HAIRY CATERPILLAR IN PADDY</a:t>
            </a:r>
            <a:endParaRPr lang="en-IN" b="1" dirty="0">
              <a:solidFill>
                <a:schemeClr val="tx1"/>
              </a:solidFill>
            </a:endParaRPr>
          </a:p>
        </p:txBody>
      </p:sp>
      <p:pic>
        <p:nvPicPr>
          <p:cNvPr id="6146" name="Picture 2" descr="F:\plant health managmt\CHM Scheme 2014-15\2nd crop october onwards\paddy\28.10.2014\20141028_124059.jpg"/>
          <p:cNvPicPr>
            <a:picLocks noGrp="1" noChangeAspect="1" noChangeArrowheads="1"/>
          </p:cNvPicPr>
          <p:nvPr>
            <p:ph idx="1"/>
          </p:nvPr>
        </p:nvPicPr>
        <p:blipFill>
          <a:blip r:embed="rId2" cstate="print"/>
          <a:srcRect/>
          <a:stretch>
            <a:fillRect/>
          </a:stretch>
        </p:blipFill>
        <p:spPr bwMode="auto">
          <a:xfrm>
            <a:off x="304800" y="1066800"/>
            <a:ext cx="4038600" cy="5181600"/>
          </a:xfrm>
          <a:prstGeom prst="rect">
            <a:avLst/>
          </a:prstGeom>
          <a:noFill/>
        </p:spPr>
      </p:pic>
      <p:sp>
        <p:nvSpPr>
          <p:cNvPr id="5" name="TextBox 4"/>
          <p:cNvSpPr txBox="1"/>
          <p:nvPr/>
        </p:nvSpPr>
        <p:spPr>
          <a:xfrm>
            <a:off x="0" y="6324600"/>
            <a:ext cx="6196423" cy="523220"/>
          </a:xfrm>
          <a:prstGeom prst="rect">
            <a:avLst/>
          </a:prstGeom>
          <a:noFill/>
        </p:spPr>
        <p:txBody>
          <a:bodyPr wrap="square" rtlCol="0">
            <a:spAutoFit/>
          </a:bodyPr>
          <a:lstStyle/>
          <a:p>
            <a:r>
              <a:rPr lang="en-IN" sz="2800" b="1" dirty="0" smtClean="0"/>
              <a:t>Hairy caterpillar: </a:t>
            </a:r>
            <a:r>
              <a:rPr lang="en-IN" sz="2800" b="1" i="1" dirty="0" err="1" smtClean="0"/>
              <a:t>Psalis</a:t>
            </a:r>
            <a:r>
              <a:rPr lang="en-IN" sz="2800" b="1" i="1" dirty="0" smtClean="0"/>
              <a:t> </a:t>
            </a:r>
            <a:r>
              <a:rPr lang="en-IN" sz="2800" b="1" i="1" dirty="0" err="1" smtClean="0"/>
              <a:t>pennatula</a:t>
            </a:r>
            <a:r>
              <a:rPr lang="en-IN" sz="2800" b="1" dirty="0" smtClean="0"/>
              <a:t> </a:t>
            </a:r>
            <a:endParaRPr lang="en-IN" sz="2800" b="1" dirty="0"/>
          </a:p>
        </p:txBody>
      </p:sp>
      <p:pic>
        <p:nvPicPr>
          <p:cNvPr id="129026" name="Picture 2"/>
          <p:cNvPicPr>
            <a:picLocks noChangeAspect="1" noChangeArrowheads="1"/>
          </p:cNvPicPr>
          <p:nvPr/>
        </p:nvPicPr>
        <p:blipFill>
          <a:blip r:embed="rId3" cstate="print"/>
          <a:srcRect/>
          <a:stretch>
            <a:fillRect/>
          </a:stretch>
        </p:blipFill>
        <p:spPr bwMode="auto">
          <a:xfrm>
            <a:off x="4419600" y="1066800"/>
            <a:ext cx="3962400" cy="2667000"/>
          </a:xfrm>
          <a:prstGeom prst="rect">
            <a:avLst/>
          </a:prstGeom>
          <a:noFill/>
          <a:ln w="9525">
            <a:noFill/>
            <a:miter lim="800000"/>
            <a:headEnd/>
            <a:tailEnd/>
          </a:ln>
          <a:effectLst/>
        </p:spPr>
      </p:pic>
      <p:pic>
        <p:nvPicPr>
          <p:cNvPr id="129027" name="Picture 3" descr="F:\plant health managmt\CHM Scheme 2014-15\2nd crop october onwards\paddy\4.11.2014\IMG-20141030-WA0046.jpg"/>
          <p:cNvPicPr>
            <a:picLocks noChangeAspect="1" noChangeArrowheads="1"/>
          </p:cNvPicPr>
          <p:nvPr/>
        </p:nvPicPr>
        <p:blipFill>
          <a:blip r:embed="rId4" cstate="print"/>
          <a:srcRect/>
          <a:stretch>
            <a:fillRect/>
          </a:stretch>
        </p:blipFill>
        <p:spPr bwMode="auto">
          <a:xfrm>
            <a:off x="4419600" y="3733800"/>
            <a:ext cx="3962400" cy="2616200"/>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ext Box 5"/>
          <p:cNvSpPr txBox="1">
            <a:spLocks noChangeArrowheads="1"/>
          </p:cNvSpPr>
          <p:nvPr/>
        </p:nvSpPr>
        <p:spPr bwMode="auto">
          <a:xfrm>
            <a:off x="0" y="0"/>
            <a:ext cx="4631396" cy="584775"/>
          </a:xfrm>
          <a:prstGeom prst="rect">
            <a:avLst/>
          </a:prstGeom>
          <a:noFill/>
          <a:ln w="9525">
            <a:noFill/>
            <a:miter lim="800000"/>
            <a:headEnd/>
            <a:tailEnd/>
          </a:ln>
          <a:effectLst/>
        </p:spPr>
        <p:txBody>
          <a:bodyPr wrap="none">
            <a:spAutoFit/>
          </a:bodyPr>
          <a:lstStyle/>
          <a:p>
            <a:pPr eaLnBrk="0" hangingPunct="0"/>
            <a:r>
              <a:rPr lang="en-US" sz="3200" b="1" dirty="0" smtClean="0">
                <a:solidFill>
                  <a:srgbClr val="FF0000"/>
                </a:solidFill>
                <a:latin typeface="Arial" charset="0"/>
              </a:rPr>
              <a:t>		CASE </a:t>
            </a:r>
            <a:r>
              <a:rPr lang="en-US" sz="3200" b="1" dirty="0">
                <a:solidFill>
                  <a:srgbClr val="FF0000"/>
                </a:solidFill>
                <a:latin typeface="Arial" charset="0"/>
              </a:rPr>
              <a:t>WORM</a:t>
            </a:r>
          </a:p>
        </p:txBody>
      </p:sp>
      <p:sp>
        <p:nvSpPr>
          <p:cNvPr id="24582" name="Text Box 6"/>
          <p:cNvSpPr txBox="1">
            <a:spLocks noChangeArrowheads="1"/>
          </p:cNvSpPr>
          <p:nvPr/>
        </p:nvSpPr>
        <p:spPr bwMode="auto">
          <a:xfrm>
            <a:off x="2211388" y="4495800"/>
            <a:ext cx="4628190" cy="2308324"/>
          </a:xfrm>
          <a:prstGeom prst="rect">
            <a:avLst/>
          </a:prstGeom>
          <a:noFill/>
          <a:ln w="9525">
            <a:noFill/>
            <a:miter lim="800000"/>
            <a:headEnd/>
            <a:tailEnd/>
          </a:ln>
          <a:effectLst/>
        </p:spPr>
        <p:txBody>
          <a:bodyPr wrap="square">
            <a:spAutoFit/>
          </a:bodyPr>
          <a:lstStyle/>
          <a:p>
            <a:pPr algn="ctr"/>
            <a:endParaRPr lang="en-US" sz="2400" b="1" dirty="0" smtClean="0">
              <a:solidFill>
                <a:srgbClr val="7030A0"/>
              </a:solidFill>
              <a:latin typeface="Arial" charset="0"/>
            </a:endParaRPr>
          </a:p>
          <a:p>
            <a:pPr algn="ctr"/>
            <a:endParaRPr lang="en-US" sz="2400" b="1" dirty="0" smtClean="0">
              <a:solidFill>
                <a:srgbClr val="7030A0"/>
              </a:solidFill>
            </a:endParaRPr>
          </a:p>
          <a:p>
            <a:pPr algn="ctr"/>
            <a:endParaRPr lang="en-US" sz="2400" b="1" dirty="0" smtClean="0">
              <a:solidFill>
                <a:srgbClr val="7030A0"/>
              </a:solidFill>
              <a:latin typeface="Arial" charset="0"/>
            </a:endParaRPr>
          </a:p>
          <a:p>
            <a:pPr algn="ctr"/>
            <a:endParaRPr lang="en-US" sz="2400" b="1" dirty="0" smtClean="0">
              <a:solidFill>
                <a:srgbClr val="7030A0"/>
              </a:solidFill>
            </a:endParaRPr>
          </a:p>
          <a:p>
            <a:pPr algn="ctr"/>
            <a:r>
              <a:rPr lang="en-US" sz="2400" b="1" dirty="0" smtClean="0">
                <a:solidFill>
                  <a:srgbClr val="7030A0"/>
                </a:solidFill>
                <a:latin typeface="Arial" charset="0"/>
              </a:rPr>
              <a:t>Total </a:t>
            </a:r>
            <a:r>
              <a:rPr lang="en-US" sz="2400" b="1" dirty="0">
                <a:solidFill>
                  <a:srgbClr val="7030A0"/>
                </a:solidFill>
                <a:latin typeface="Arial" charset="0"/>
              </a:rPr>
              <a:t>life cycle: 5 weeks</a:t>
            </a:r>
          </a:p>
          <a:p>
            <a:pPr algn="ctr"/>
            <a:r>
              <a:rPr lang="en-US" sz="2400" b="1" dirty="0">
                <a:solidFill>
                  <a:srgbClr val="009900"/>
                </a:solidFill>
                <a:latin typeface="Arial" charset="0"/>
              </a:rPr>
              <a:t>Egg laying capacity – 165 nos.</a:t>
            </a:r>
          </a:p>
        </p:txBody>
      </p:sp>
      <p:pic>
        <p:nvPicPr>
          <p:cNvPr id="7" name="Picture 6" descr="factsheet-rice-caseworm"/>
          <p:cNvPicPr/>
          <p:nvPr/>
        </p:nvPicPr>
        <p:blipFill>
          <a:blip r:embed="rId2" cstate="print"/>
          <a:srcRect/>
          <a:stretch>
            <a:fillRect/>
          </a:stretch>
        </p:blipFill>
        <p:spPr bwMode="auto">
          <a:xfrm>
            <a:off x="381000" y="914400"/>
            <a:ext cx="2381250" cy="2971800"/>
          </a:xfrm>
          <a:prstGeom prst="rect">
            <a:avLst/>
          </a:prstGeom>
          <a:noFill/>
          <a:ln w="9525">
            <a:noFill/>
            <a:miter lim="800000"/>
            <a:headEnd/>
            <a:tailEnd/>
          </a:ln>
        </p:spPr>
      </p:pic>
      <p:pic>
        <p:nvPicPr>
          <p:cNvPr id="8" name="Picture 7"/>
          <p:cNvPicPr/>
          <p:nvPr/>
        </p:nvPicPr>
        <p:blipFill>
          <a:blip r:embed="rId3" cstate="print"/>
          <a:srcRect/>
          <a:stretch>
            <a:fillRect/>
          </a:stretch>
        </p:blipFill>
        <p:spPr bwMode="auto">
          <a:xfrm>
            <a:off x="3124200" y="914400"/>
            <a:ext cx="5638800" cy="2971800"/>
          </a:xfrm>
          <a:prstGeom prst="rect">
            <a:avLst/>
          </a:prstGeom>
          <a:noFill/>
          <a:ln w="9525">
            <a:noFill/>
            <a:miter lim="800000"/>
            <a:headEnd/>
            <a:tailEnd/>
          </a:ln>
        </p:spPr>
      </p:pic>
      <p:pic>
        <p:nvPicPr>
          <p:cNvPr id="9" name="Picture 8" descr="http://14.139.94.102/diagnostic/disease_images/l_cases_1310639542.jpg"/>
          <p:cNvPicPr/>
          <p:nvPr/>
        </p:nvPicPr>
        <p:blipFill>
          <a:blip r:embed="rId4" cstate="print"/>
          <a:srcRect/>
          <a:stretch>
            <a:fillRect/>
          </a:stretch>
        </p:blipFill>
        <p:spPr bwMode="auto">
          <a:xfrm>
            <a:off x="381000" y="3962400"/>
            <a:ext cx="2351068" cy="2057400"/>
          </a:xfrm>
          <a:prstGeom prst="rect">
            <a:avLst/>
          </a:prstGeom>
          <a:noFill/>
          <a:ln w="9525">
            <a:noFill/>
            <a:miter lim="800000"/>
            <a:headEnd/>
            <a:tailEnd/>
          </a:ln>
        </p:spPr>
      </p:pic>
      <p:pic>
        <p:nvPicPr>
          <p:cNvPr id="10" name="Picture 9" descr="http://www.rkmp.co.in/sites/default/files/eis_states/Rice%20case-%20worm%20%20(%20Surlitil%20Ali%20).jpg"/>
          <p:cNvPicPr/>
          <p:nvPr/>
        </p:nvPicPr>
        <p:blipFill>
          <a:blip r:embed="rId5" cstate="print"/>
          <a:srcRect/>
          <a:stretch>
            <a:fillRect/>
          </a:stretch>
        </p:blipFill>
        <p:spPr bwMode="auto">
          <a:xfrm>
            <a:off x="3124200" y="3962400"/>
            <a:ext cx="5638800" cy="20065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Text Box 6"/>
          <p:cNvSpPr txBox="1">
            <a:spLocks noChangeArrowheads="1"/>
          </p:cNvSpPr>
          <p:nvPr/>
        </p:nvSpPr>
        <p:spPr bwMode="auto">
          <a:xfrm>
            <a:off x="3392488" y="4953000"/>
            <a:ext cx="184150" cy="457200"/>
          </a:xfrm>
          <a:prstGeom prst="rect">
            <a:avLst/>
          </a:prstGeom>
          <a:noFill/>
          <a:ln w="9525">
            <a:noFill/>
            <a:miter lim="800000"/>
            <a:headEnd/>
            <a:tailEnd/>
          </a:ln>
          <a:effectLst/>
        </p:spPr>
        <p:txBody>
          <a:bodyPr wrap="none">
            <a:spAutoFit/>
          </a:bodyPr>
          <a:lstStyle/>
          <a:p>
            <a:pPr algn="ctr"/>
            <a:endParaRPr lang="en-US" sz="2400" b="1">
              <a:latin typeface="Arial" charset="0"/>
            </a:endParaRPr>
          </a:p>
        </p:txBody>
      </p:sp>
      <p:sp>
        <p:nvSpPr>
          <p:cNvPr id="26631" name="Oval 7"/>
          <p:cNvSpPr>
            <a:spLocks noChangeArrowheads="1"/>
          </p:cNvSpPr>
          <p:nvPr/>
        </p:nvSpPr>
        <p:spPr bwMode="auto">
          <a:xfrm rot="1080103">
            <a:off x="7239000" y="4953000"/>
            <a:ext cx="914400" cy="1524000"/>
          </a:xfrm>
          <a:prstGeom prst="ellipse">
            <a:avLst/>
          </a:prstGeom>
          <a:noFill/>
          <a:ln w="38100">
            <a:solidFill>
              <a:srgbClr val="FFFF00"/>
            </a:solidFill>
            <a:round/>
            <a:headEnd/>
            <a:tailEnd/>
          </a:ln>
          <a:effectLst/>
        </p:spPr>
        <p:txBody>
          <a:bodyPr wrap="none" anchor="ctr"/>
          <a:lstStyle/>
          <a:p>
            <a:endParaRPr lang="en-US"/>
          </a:p>
        </p:txBody>
      </p:sp>
      <p:sp>
        <p:nvSpPr>
          <p:cNvPr id="26632" name="Text Box 8"/>
          <p:cNvSpPr txBox="1">
            <a:spLocks noChangeArrowheads="1"/>
          </p:cNvSpPr>
          <p:nvPr/>
        </p:nvSpPr>
        <p:spPr bwMode="auto">
          <a:xfrm>
            <a:off x="0" y="0"/>
            <a:ext cx="5062538" cy="579438"/>
          </a:xfrm>
          <a:prstGeom prst="rect">
            <a:avLst/>
          </a:prstGeom>
          <a:noFill/>
          <a:ln w="9525">
            <a:noFill/>
            <a:miter lim="800000"/>
            <a:headEnd/>
            <a:tailEnd/>
          </a:ln>
          <a:effectLst/>
        </p:spPr>
        <p:txBody>
          <a:bodyPr wrap="none">
            <a:spAutoFit/>
          </a:bodyPr>
          <a:lstStyle/>
          <a:p>
            <a:pPr eaLnBrk="0" hangingPunct="0"/>
            <a:r>
              <a:rPr lang="en-US" sz="3200" b="1">
                <a:solidFill>
                  <a:srgbClr val="FF0000"/>
                </a:solidFill>
                <a:latin typeface="Arial" charset="0"/>
              </a:rPr>
              <a:t>BROWN PLANT HOPPER</a:t>
            </a:r>
          </a:p>
        </p:txBody>
      </p:sp>
      <p:sp>
        <p:nvSpPr>
          <p:cNvPr id="26633" name="Text Box 9"/>
          <p:cNvSpPr txBox="1">
            <a:spLocks noChangeArrowheads="1"/>
          </p:cNvSpPr>
          <p:nvPr/>
        </p:nvSpPr>
        <p:spPr bwMode="auto">
          <a:xfrm>
            <a:off x="2212975" y="3276601"/>
            <a:ext cx="4628190" cy="830997"/>
          </a:xfrm>
          <a:prstGeom prst="rect">
            <a:avLst/>
          </a:prstGeom>
          <a:noFill/>
          <a:ln w="9525">
            <a:noFill/>
            <a:miter lim="800000"/>
            <a:headEnd/>
            <a:tailEnd/>
          </a:ln>
          <a:effectLst/>
        </p:spPr>
        <p:txBody>
          <a:bodyPr wrap="square">
            <a:spAutoFit/>
          </a:bodyPr>
          <a:lstStyle/>
          <a:p>
            <a:pPr algn="ctr"/>
            <a:r>
              <a:rPr lang="en-US" sz="2400" b="1" dirty="0">
                <a:solidFill>
                  <a:srgbClr val="7030A0"/>
                </a:solidFill>
                <a:latin typeface="Arial" charset="0"/>
              </a:rPr>
              <a:t>Total life cycle: 3 weeks</a:t>
            </a:r>
          </a:p>
          <a:p>
            <a:pPr algn="ctr"/>
            <a:r>
              <a:rPr lang="en-US" sz="2400" b="1" dirty="0">
                <a:solidFill>
                  <a:srgbClr val="009900"/>
                </a:solidFill>
                <a:latin typeface="Arial" charset="0"/>
              </a:rPr>
              <a:t>Egg laying capacity – 390 nos.</a:t>
            </a:r>
          </a:p>
        </p:txBody>
      </p:sp>
      <p:pic>
        <p:nvPicPr>
          <p:cNvPr id="10" name="Picture 9" descr="factsheet-planthopper-1"/>
          <p:cNvPicPr/>
          <p:nvPr/>
        </p:nvPicPr>
        <p:blipFill>
          <a:blip r:embed="rId2" cstate="print"/>
          <a:srcRect/>
          <a:stretch>
            <a:fillRect/>
          </a:stretch>
        </p:blipFill>
        <p:spPr bwMode="auto">
          <a:xfrm>
            <a:off x="5715000" y="533400"/>
            <a:ext cx="3086100" cy="2743200"/>
          </a:xfrm>
          <a:prstGeom prst="rect">
            <a:avLst/>
          </a:prstGeom>
          <a:noFill/>
          <a:ln w="9525">
            <a:noFill/>
            <a:miter lim="800000"/>
            <a:headEnd/>
            <a:tailEnd/>
          </a:ln>
        </p:spPr>
      </p:pic>
      <p:pic>
        <p:nvPicPr>
          <p:cNvPr id="11" name="Picture 10" descr="http://ricehoppers.net/wp-content/uploads/2012/09/Pic-1-BPH-2-forms-550px.gif"/>
          <p:cNvPicPr/>
          <p:nvPr/>
        </p:nvPicPr>
        <p:blipFill>
          <a:blip r:embed="rId3" cstate="print"/>
          <a:srcRect/>
          <a:stretch>
            <a:fillRect/>
          </a:stretch>
        </p:blipFill>
        <p:spPr bwMode="auto">
          <a:xfrm>
            <a:off x="2667000" y="533400"/>
            <a:ext cx="2866356" cy="2686050"/>
          </a:xfrm>
          <a:prstGeom prst="rect">
            <a:avLst/>
          </a:prstGeom>
          <a:noFill/>
          <a:ln w="9525">
            <a:noFill/>
            <a:miter lim="800000"/>
            <a:headEnd/>
            <a:tailEnd/>
          </a:ln>
        </p:spPr>
      </p:pic>
      <p:pic>
        <p:nvPicPr>
          <p:cNvPr id="12" name="Picture 11" descr="http://www.agritech.tnau.ac.in/expert_system/paddy/Images/Images/Cropprotection/pest%20photos/4.%20BPH/identification%20of%20pest/BPH-EGG.jpg"/>
          <p:cNvPicPr/>
          <p:nvPr/>
        </p:nvPicPr>
        <p:blipFill>
          <a:blip r:embed="rId4" cstate="print"/>
          <a:srcRect/>
          <a:stretch>
            <a:fillRect/>
          </a:stretch>
        </p:blipFill>
        <p:spPr bwMode="auto">
          <a:xfrm>
            <a:off x="533400" y="533400"/>
            <a:ext cx="1901825" cy="2819400"/>
          </a:xfrm>
          <a:prstGeom prst="rect">
            <a:avLst/>
          </a:prstGeom>
          <a:noFill/>
          <a:ln w="9525">
            <a:noFill/>
            <a:miter lim="800000"/>
            <a:headEnd/>
            <a:tailEnd/>
          </a:ln>
        </p:spPr>
      </p:pic>
      <p:pic>
        <p:nvPicPr>
          <p:cNvPr id="13" name="Picture 12" descr="http://www.boujo.net/admin/wp-content/uploads/ine_085.jpg"/>
          <p:cNvPicPr/>
          <p:nvPr/>
        </p:nvPicPr>
        <p:blipFill>
          <a:blip r:embed="rId5" cstate="print"/>
          <a:srcRect/>
          <a:stretch>
            <a:fillRect/>
          </a:stretch>
        </p:blipFill>
        <p:spPr bwMode="auto">
          <a:xfrm>
            <a:off x="457200" y="4191000"/>
            <a:ext cx="2351075" cy="2362200"/>
          </a:xfrm>
          <a:prstGeom prst="rect">
            <a:avLst/>
          </a:prstGeom>
          <a:noFill/>
          <a:ln w="9525">
            <a:noFill/>
            <a:miter lim="800000"/>
            <a:headEnd/>
            <a:tailEnd/>
          </a:ln>
        </p:spPr>
      </p:pic>
      <p:pic>
        <p:nvPicPr>
          <p:cNvPr id="14" name="Picture 13" descr="http://agropedia.iitk.ac.in/sites/default/files/uas%20raichur/Rice%20pests/HOPPER%20BURN%20SYMPTOM%20by%20bph...JPG"/>
          <p:cNvPicPr/>
          <p:nvPr/>
        </p:nvPicPr>
        <p:blipFill>
          <a:blip r:embed="rId6" cstate="print"/>
          <a:srcRect/>
          <a:stretch>
            <a:fillRect/>
          </a:stretch>
        </p:blipFill>
        <p:spPr bwMode="auto">
          <a:xfrm>
            <a:off x="3124200" y="4191000"/>
            <a:ext cx="2286000" cy="2362200"/>
          </a:xfrm>
          <a:prstGeom prst="rect">
            <a:avLst/>
          </a:prstGeom>
          <a:noFill/>
          <a:ln w="9525">
            <a:noFill/>
            <a:miter lim="800000"/>
            <a:headEnd/>
            <a:tailEnd/>
          </a:ln>
        </p:spPr>
      </p:pic>
      <p:pic>
        <p:nvPicPr>
          <p:cNvPr id="15" name="Picture 14" descr="http://14.139.94.102/diagnostic/disease_images/l_brown_plant_hop_1310638673.jpg"/>
          <p:cNvPicPr/>
          <p:nvPr/>
        </p:nvPicPr>
        <p:blipFill>
          <a:blip r:embed="rId7" cstate="print"/>
          <a:srcRect/>
          <a:stretch>
            <a:fillRect/>
          </a:stretch>
        </p:blipFill>
        <p:spPr bwMode="auto">
          <a:xfrm>
            <a:off x="5562600" y="4114800"/>
            <a:ext cx="3276600" cy="2457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Text Box 7"/>
          <p:cNvSpPr txBox="1">
            <a:spLocks noChangeArrowheads="1"/>
          </p:cNvSpPr>
          <p:nvPr/>
        </p:nvSpPr>
        <p:spPr bwMode="auto">
          <a:xfrm>
            <a:off x="0" y="0"/>
            <a:ext cx="3817938" cy="579438"/>
          </a:xfrm>
          <a:prstGeom prst="rect">
            <a:avLst/>
          </a:prstGeom>
          <a:noFill/>
          <a:ln w="9525">
            <a:noFill/>
            <a:miter lim="800000"/>
            <a:headEnd/>
            <a:tailEnd/>
          </a:ln>
          <a:effectLst/>
        </p:spPr>
        <p:txBody>
          <a:bodyPr wrap="none">
            <a:spAutoFit/>
          </a:bodyPr>
          <a:lstStyle/>
          <a:p>
            <a:pPr eaLnBrk="0" hangingPunct="0"/>
            <a:r>
              <a:rPr lang="en-US" sz="3200" b="1">
                <a:solidFill>
                  <a:srgbClr val="FF0000"/>
                </a:solidFill>
                <a:latin typeface="Arial" charset="0"/>
              </a:rPr>
              <a:t>RICE GALL MIDGE</a:t>
            </a:r>
          </a:p>
        </p:txBody>
      </p:sp>
      <p:sp>
        <p:nvSpPr>
          <p:cNvPr id="29704" name="Text Box 8"/>
          <p:cNvSpPr txBox="1">
            <a:spLocks noChangeArrowheads="1"/>
          </p:cNvSpPr>
          <p:nvPr/>
        </p:nvSpPr>
        <p:spPr bwMode="auto">
          <a:xfrm>
            <a:off x="2214563" y="5578475"/>
            <a:ext cx="4628190" cy="830997"/>
          </a:xfrm>
          <a:prstGeom prst="rect">
            <a:avLst/>
          </a:prstGeom>
          <a:noFill/>
          <a:ln w="9525">
            <a:noFill/>
            <a:miter lim="800000"/>
            <a:headEnd/>
            <a:tailEnd/>
          </a:ln>
          <a:effectLst/>
        </p:spPr>
        <p:txBody>
          <a:bodyPr wrap="none">
            <a:spAutoFit/>
          </a:bodyPr>
          <a:lstStyle/>
          <a:p>
            <a:pPr algn="ctr"/>
            <a:r>
              <a:rPr lang="en-US" sz="2400" b="1" dirty="0">
                <a:solidFill>
                  <a:srgbClr val="7030A0"/>
                </a:solidFill>
                <a:latin typeface="Arial" charset="0"/>
              </a:rPr>
              <a:t>Total life cycle: 3 weeks</a:t>
            </a:r>
          </a:p>
          <a:p>
            <a:pPr algn="ctr"/>
            <a:r>
              <a:rPr lang="en-US" sz="2400" b="1" dirty="0">
                <a:solidFill>
                  <a:srgbClr val="009900"/>
                </a:solidFill>
                <a:latin typeface="Arial" charset="0"/>
              </a:rPr>
              <a:t>Egg laying capacity – 200 nos.</a:t>
            </a:r>
          </a:p>
        </p:txBody>
      </p:sp>
      <p:pic>
        <p:nvPicPr>
          <p:cNvPr id="2050" name="Picture 2"/>
          <p:cNvPicPr>
            <a:picLocks noChangeAspect="1" noChangeArrowheads="1"/>
          </p:cNvPicPr>
          <p:nvPr/>
        </p:nvPicPr>
        <p:blipFill>
          <a:blip r:embed="rId3" cstate="print"/>
          <a:srcRect/>
          <a:stretch>
            <a:fillRect/>
          </a:stretch>
        </p:blipFill>
        <p:spPr bwMode="auto">
          <a:xfrm>
            <a:off x="304800" y="533400"/>
            <a:ext cx="2819400" cy="4864276"/>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3200400" y="457200"/>
            <a:ext cx="3276600" cy="4953000"/>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6553200" y="609600"/>
            <a:ext cx="2590800" cy="4819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can017"/>
          <p:cNvPicPr>
            <a:picLocks noChangeAspect="1" noChangeArrowheads="1"/>
          </p:cNvPicPr>
          <p:nvPr/>
        </p:nvPicPr>
        <p:blipFill>
          <a:blip r:embed="rId2" cstate="print">
            <a:lum bright="6000"/>
          </a:blip>
          <a:srcRect t="69556" r="9445"/>
          <a:stretch>
            <a:fillRect/>
          </a:stretch>
        </p:blipFill>
        <p:spPr bwMode="auto">
          <a:xfrm>
            <a:off x="0" y="1066800"/>
            <a:ext cx="9144000" cy="5511800"/>
          </a:xfrm>
          <a:prstGeom prst="rect">
            <a:avLst/>
          </a:prstGeom>
          <a:noFill/>
          <a:ln w="9525">
            <a:noFill/>
            <a:miter lim="800000"/>
            <a:headEnd/>
            <a:tailEnd/>
          </a:ln>
        </p:spPr>
      </p:pic>
      <p:sp>
        <p:nvSpPr>
          <p:cNvPr id="22531" name="Rectangle 5"/>
          <p:cNvSpPr>
            <a:spLocks noGrp="1" noChangeArrowheads="1"/>
          </p:cNvSpPr>
          <p:nvPr>
            <p:ph type="ctrTitle"/>
          </p:nvPr>
        </p:nvSpPr>
        <p:spPr>
          <a:xfrm>
            <a:off x="304800" y="304800"/>
            <a:ext cx="8077200" cy="609600"/>
          </a:xfrm>
        </p:spPr>
        <p:txBody>
          <a:bodyPr>
            <a:normAutofit fontScale="90000"/>
          </a:bodyPr>
          <a:lstStyle/>
          <a:p>
            <a:pPr eaLnBrk="1" hangingPunct="1"/>
            <a:r>
              <a:rPr lang="en-US" b="1" i="1" dirty="0" err="1" smtClean="0">
                <a:solidFill>
                  <a:schemeClr val="tx1"/>
                </a:solidFill>
              </a:rPr>
              <a:t>Oxyopes</a:t>
            </a:r>
            <a:r>
              <a:rPr lang="en-US" b="1" i="1" dirty="0" smtClean="0">
                <a:solidFill>
                  <a:schemeClr val="tx1"/>
                </a:solidFill>
              </a:rPr>
              <a:t> </a:t>
            </a:r>
            <a:r>
              <a:rPr lang="en-US" b="1" i="1" dirty="0" err="1" smtClean="0">
                <a:solidFill>
                  <a:schemeClr val="tx1"/>
                </a:solidFill>
              </a:rPr>
              <a:t>lineatipes</a:t>
            </a:r>
            <a:r>
              <a:rPr lang="en-US" b="1" i="1" dirty="0" smtClean="0">
                <a:solidFill>
                  <a:schemeClr val="tx1"/>
                </a:solidFill>
              </a:rPr>
              <a:t> </a:t>
            </a:r>
          </a:p>
        </p:txBody>
      </p:sp>
      <p:sp>
        <p:nvSpPr>
          <p:cNvPr id="22532" name="Rectangle 6"/>
          <p:cNvSpPr>
            <a:spLocks noGrp="1" noChangeArrowheads="1"/>
          </p:cNvSpPr>
          <p:nvPr>
            <p:ph type="subTitle" idx="1"/>
          </p:nvPr>
        </p:nvSpPr>
        <p:spPr>
          <a:xfrm>
            <a:off x="1371600" y="457200"/>
            <a:ext cx="6400800" cy="1295400"/>
          </a:xfrm>
        </p:spPr>
        <p:txBody>
          <a:bodyPr/>
          <a:lstStyle/>
          <a:p>
            <a:pPr eaLnBrk="1" hangingPunct="1"/>
            <a:endParaRPr lang="en-US"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a:stretch>
            <a:fillRect/>
          </a:stretch>
        </p:blipFill>
        <p:spPr bwMode="auto">
          <a:xfrm>
            <a:off x="457200" y="1828800"/>
            <a:ext cx="3886200" cy="4425950"/>
          </a:xfrm>
          <a:prstGeom prst="rect">
            <a:avLst/>
          </a:prstGeom>
          <a:noFill/>
          <a:ln w="28575">
            <a:solidFill>
              <a:srgbClr val="000000"/>
            </a:solidFill>
            <a:miter lim="800000"/>
            <a:headEnd/>
            <a:tailEnd/>
          </a:ln>
        </p:spPr>
      </p:pic>
      <p:pic>
        <p:nvPicPr>
          <p:cNvPr id="3" name="Picture 2" descr="http://i278.photobucket.com/albums/kk97/chaosinh/Blog/Rice%20diseases/Ricediseases54-55.jpg"/>
          <p:cNvPicPr/>
          <p:nvPr/>
        </p:nvPicPr>
        <p:blipFill>
          <a:blip r:embed="rId3" cstate="print"/>
          <a:srcRect/>
          <a:stretch>
            <a:fillRect/>
          </a:stretch>
        </p:blipFill>
        <p:spPr bwMode="auto">
          <a:xfrm>
            <a:off x="4572000" y="1828800"/>
            <a:ext cx="3581400" cy="4472940"/>
          </a:xfrm>
          <a:prstGeom prst="rect">
            <a:avLst/>
          </a:prstGeom>
          <a:noFill/>
          <a:ln w="9525">
            <a:noFill/>
            <a:miter lim="800000"/>
            <a:headEnd/>
            <a:tailEnd/>
          </a:ln>
        </p:spPr>
      </p:pic>
      <p:pic>
        <p:nvPicPr>
          <p:cNvPr id="4" name="Picture 3" descr="https://encrypted-tbn3.gstatic.com/images?q=tbn:ANd9GcQkiU1K32XKulCIa5FtONjZx7G24CJ-2KD0NdI2fEzvPpt7bqKy"/>
          <p:cNvPicPr/>
          <p:nvPr/>
        </p:nvPicPr>
        <p:blipFill>
          <a:blip r:embed="rId4" cstate="print"/>
          <a:srcRect/>
          <a:stretch>
            <a:fillRect/>
          </a:stretch>
        </p:blipFill>
        <p:spPr bwMode="auto">
          <a:xfrm>
            <a:off x="4572000" y="533400"/>
            <a:ext cx="3352800" cy="1200150"/>
          </a:xfrm>
          <a:prstGeom prst="rect">
            <a:avLst/>
          </a:prstGeom>
          <a:noFill/>
          <a:ln w="9525">
            <a:noFill/>
            <a:miter lim="800000"/>
            <a:headEnd/>
            <a:tailEnd/>
          </a:ln>
        </p:spPr>
      </p:pic>
      <p:sp>
        <p:nvSpPr>
          <p:cNvPr id="5" name="TextBox 4"/>
          <p:cNvSpPr txBox="1"/>
          <p:nvPr/>
        </p:nvSpPr>
        <p:spPr>
          <a:xfrm>
            <a:off x="304800" y="838200"/>
            <a:ext cx="3855158" cy="461665"/>
          </a:xfrm>
          <a:prstGeom prst="rect">
            <a:avLst/>
          </a:prstGeom>
          <a:noFill/>
        </p:spPr>
        <p:txBody>
          <a:bodyPr wrap="none" rtlCol="0">
            <a:spAutoFit/>
          </a:bodyPr>
          <a:lstStyle/>
          <a:p>
            <a:r>
              <a:rPr lang="en-IN" sz="2400" b="1" dirty="0" smtClean="0">
                <a:solidFill>
                  <a:schemeClr val="tx2">
                    <a:lumMod val="60000"/>
                    <a:lumOff val="40000"/>
                  </a:schemeClr>
                </a:solidFill>
              </a:rPr>
              <a:t>BLUE BEETLE IN PADDY</a:t>
            </a:r>
            <a:endParaRPr lang="en-IN" sz="2400" b="1" dirty="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Text Box 6"/>
          <p:cNvSpPr txBox="1">
            <a:spLocks noChangeArrowheads="1"/>
          </p:cNvSpPr>
          <p:nvPr/>
        </p:nvSpPr>
        <p:spPr bwMode="auto">
          <a:xfrm>
            <a:off x="0" y="0"/>
            <a:ext cx="2171700" cy="579438"/>
          </a:xfrm>
          <a:prstGeom prst="rect">
            <a:avLst/>
          </a:prstGeom>
          <a:noFill/>
          <a:ln w="9525">
            <a:noFill/>
            <a:miter lim="800000"/>
            <a:headEnd/>
            <a:tailEnd/>
          </a:ln>
          <a:effectLst/>
        </p:spPr>
        <p:txBody>
          <a:bodyPr wrap="none">
            <a:spAutoFit/>
          </a:bodyPr>
          <a:lstStyle/>
          <a:p>
            <a:pPr eaLnBrk="0" hangingPunct="0"/>
            <a:r>
              <a:rPr lang="en-US" sz="3200" b="1">
                <a:solidFill>
                  <a:srgbClr val="FF0000"/>
                </a:solidFill>
                <a:latin typeface="Arial" charset="0"/>
              </a:rPr>
              <a:t>RICE BUG</a:t>
            </a:r>
          </a:p>
        </p:txBody>
      </p:sp>
      <p:sp>
        <p:nvSpPr>
          <p:cNvPr id="31751" name="Text Box 7"/>
          <p:cNvSpPr txBox="1">
            <a:spLocks noChangeArrowheads="1"/>
          </p:cNvSpPr>
          <p:nvPr/>
        </p:nvSpPr>
        <p:spPr bwMode="auto">
          <a:xfrm>
            <a:off x="2752725" y="5638800"/>
            <a:ext cx="4414838" cy="830997"/>
          </a:xfrm>
          <a:prstGeom prst="rect">
            <a:avLst/>
          </a:prstGeom>
          <a:noFill/>
          <a:ln w="9525">
            <a:noFill/>
            <a:miter lim="800000"/>
            <a:headEnd/>
            <a:tailEnd/>
          </a:ln>
          <a:effectLst/>
        </p:spPr>
        <p:txBody>
          <a:bodyPr wrap="square">
            <a:spAutoFit/>
          </a:bodyPr>
          <a:lstStyle/>
          <a:p>
            <a:pPr algn="ctr"/>
            <a:r>
              <a:rPr lang="en-US" sz="2400" b="1" dirty="0">
                <a:solidFill>
                  <a:srgbClr val="990099"/>
                </a:solidFill>
                <a:latin typeface="Arial" charset="0"/>
              </a:rPr>
              <a:t>Total life cycle: 3 weeks</a:t>
            </a:r>
          </a:p>
          <a:p>
            <a:pPr algn="ctr"/>
            <a:r>
              <a:rPr lang="en-US" sz="2400" b="1" dirty="0">
                <a:solidFill>
                  <a:srgbClr val="990099"/>
                </a:solidFill>
                <a:latin typeface="Arial" charset="0"/>
              </a:rPr>
              <a:t>Egg laying capacity – 20 nos.</a:t>
            </a:r>
          </a:p>
        </p:txBody>
      </p:sp>
      <p:pic>
        <p:nvPicPr>
          <p:cNvPr id="8" name="Picture 7" descr="factsheet-ricebug-2"/>
          <p:cNvPicPr/>
          <p:nvPr/>
        </p:nvPicPr>
        <p:blipFill>
          <a:blip r:embed="rId2" cstate="print"/>
          <a:srcRect/>
          <a:stretch>
            <a:fillRect/>
          </a:stretch>
        </p:blipFill>
        <p:spPr bwMode="auto">
          <a:xfrm>
            <a:off x="381000" y="914400"/>
            <a:ext cx="2857500" cy="4495800"/>
          </a:xfrm>
          <a:prstGeom prst="rect">
            <a:avLst/>
          </a:prstGeom>
          <a:noFill/>
          <a:ln w="9525">
            <a:noFill/>
            <a:miter lim="800000"/>
            <a:headEnd/>
            <a:tailEnd/>
          </a:ln>
        </p:spPr>
      </p:pic>
      <p:pic>
        <p:nvPicPr>
          <p:cNvPr id="9" name="Picture 8" descr="http://www.rkmp.co.in/sites/default/files/rice%20Gundhi%20bug.JPG"/>
          <p:cNvPicPr/>
          <p:nvPr/>
        </p:nvPicPr>
        <p:blipFill>
          <a:blip r:embed="rId3" cstate="print"/>
          <a:srcRect/>
          <a:stretch>
            <a:fillRect/>
          </a:stretch>
        </p:blipFill>
        <p:spPr bwMode="auto">
          <a:xfrm>
            <a:off x="3581400" y="914400"/>
            <a:ext cx="4800600" cy="2071870"/>
          </a:xfrm>
          <a:prstGeom prst="rect">
            <a:avLst/>
          </a:prstGeom>
          <a:noFill/>
          <a:ln w="9525">
            <a:noFill/>
            <a:miter lim="800000"/>
            <a:headEnd/>
            <a:tailEnd/>
          </a:ln>
        </p:spPr>
      </p:pic>
      <p:pic>
        <p:nvPicPr>
          <p:cNvPr id="10" name="Picture 9" descr="http://www.rkmp.co.in/sites/default/files/eis_states/Bio%20ecology%20of%20rice%20%20Gundhi%20bug.JPG"/>
          <p:cNvPicPr/>
          <p:nvPr/>
        </p:nvPicPr>
        <p:blipFill>
          <a:blip r:embed="rId4" cstate="print"/>
          <a:srcRect/>
          <a:stretch>
            <a:fillRect/>
          </a:stretch>
        </p:blipFill>
        <p:spPr bwMode="auto">
          <a:xfrm>
            <a:off x="3657600" y="3124200"/>
            <a:ext cx="4800600" cy="240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8"/>
          <p:cNvSpPr>
            <a:spLocks noGrp="1" noChangeArrowheads="1"/>
          </p:cNvSpPr>
          <p:nvPr>
            <p:ph type="title"/>
          </p:nvPr>
        </p:nvSpPr>
        <p:spPr/>
        <p:txBody>
          <a:bodyPr/>
          <a:lstStyle/>
          <a:p>
            <a:pPr eaLnBrk="1" hangingPunct="1"/>
            <a:r>
              <a:rPr lang="en-US" smtClean="0"/>
              <a:t>Green leaf Hopper</a:t>
            </a:r>
          </a:p>
        </p:txBody>
      </p:sp>
      <p:pic>
        <p:nvPicPr>
          <p:cNvPr id="8195" name="Picture 7"/>
          <p:cNvPicPr>
            <a:picLocks noGrp="1" noChangeAspect="1" noChangeArrowheads="1"/>
          </p:cNvPicPr>
          <p:nvPr>
            <p:ph idx="1"/>
          </p:nvPr>
        </p:nvPicPr>
        <p:blipFill>
          <a:blip r:embed="rId2" cstate="print"/>
          <a:srcRect/>
          <a:stretch>
            <a:fillRect/>
          </a:stretch>
        </p:blipFill>
        <p:spPr>
          <a:xfrm>
            <a:off x="3338513" y="2376488"/>
            <a:ext cx="2466975" cy="2971800"/>
          </a:xfr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2057400" y="838200"/>
            <a:ext cx="4876800" cy="5287963"/>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Climbing Cut Worm</a:t>
            </a:r>
            <a:endParaRPr lang="en-US" dirty="0"/>
          </a:p>
        </p:txBody>
      </p:sp>
      <p:pic>
        <p:nvPicPr>
          <p:cNvPr id="18434" name="Picture 2"/>
          <p:cNvPicPr>
            <a:picLocks noGrp="1" noChangeAspect="1" noChangeArrowheads="1"/>
          </p:cNvPicPr>
          <p:nvPr>
            <p:ph idx="4294967295"/>
          </p:nvPr>
        </p:nvPicPr>
        <p:blipFill>
          <a:blip r:embed="rId2"/>
          <a:srcRect/>
          <a:stretch>
            <a:fillRect/>
          </a:stretch>
        </p:blipFill>
        <p:spPr bwMode="auto">
          <a:xfrm>
            <a:off x="1143000" y="1295400"/>
            <a:ext cx="6705600" cy="4906963"/>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457200" y="990600"/>
            <a:ext cx="8229600" cy="510486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Bug</a:t>
            </a:r>
            <a:endParaRPr lang="en-US" dirty="0"/>
          </a:p>
        </p:txBody>
      </p:sp>
      <p:pic>
        <p:nvPicPr>
          <p:cNvPr id="1026" name="Picture 2"/>
          <p:cNvPicPr>
            <a:picLocks noChangeAspect="1" noChangeArrowheads="1"/>
          </p:cNvPicPr>
          <p:nvPr/>
        </p:nvPicPr>
        <p:blipFill>
          <a:blip r:embed="rId2"/>
          <a:srcRect/>
          <a:stretch>
            <a:fillRect/>
          </a:stretch>
        </p:blipFill>
        <p:spPr bwMode="auto">
          <a:xfrm>
            <a:off x="1600200" y="1447800"/>
            <a:ext cx="6019800" cy="4572000"/>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990600" y="1143000"/>
            <a:ext cx="7315199" cy="4983163"/>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1153583" y="609600"/>
            <a:ext cx="6847417" cy="5562600"/>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554691" y="990600"/>
            <a:ext cx="6034617" cy="5135563"/>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4044</TotalTime>
  <Words>2251</Words>
  <Application>Microsoft Office PowerPoint</Application>
  <PresentationFormat>On-screen Show (4:3)</PresentationFormat>
  <Paragraphs>281</Paragraphs>
  <Slides>114</Slides>
  <Notes>5</Notes>
  <HiddenSlides>0</HiddenSlides>
  <MMClips>0</MMClips>
  <ScaleCrop>false</ScaleCrop>
  <HeadingPairs>
    <vt:vector size="4" baseType="variant">
      <vt:variant>
        <vt:lpstr>Theme</vt:lpstr>
      </vt:variant>
      <vt:variant>
        <vt:i4>1</vt:i4>
      </vt:variant>
      <vt:variant>
        <vt:lpstr>Slide Titles</vt:lpstr>
      </vt:variant>
      <vt:variant>
        <vt:i4>114</vt:i4>
      </vt:variant>
    </vt:vector>
  </HeadingPairs>
  <TitlesOfParts>
    <vt:vector size="115" baseType="lpstr">
      <vt:lpstr>Office Theme</vt:lpstr>
      <vt:lpstr>Slide 1</vt:lpstr>
      <vt:lpstr>Agro Ecosystem Analysis in Rice</vt:lpstr>
      <vt:lpstr>NEUTRALS IN PADDY FIELDS </vt:lpstr>
      <vt:lpstr>NATURAL ENEMIES IN PADDY FIELDS </vt:lpstr>
      <vt:lpstr>Slide 5</vt:lpstr>
      <vt:lpstr>Lycosa pseudoannulata Araneae:Lycossidae </vt:lpstr>
      <vt:lpstr>Slide 7</vt:lpstr>
      <vt:lpstr>Slide 8</vt:lpstr>
      <vt:lpstr>Oxyopes lineatipes </vt:lpstr>
      <vt:lpstr>Drawf spider.Atypena formosana</vt:lpstr>
      <vt:lpstr>Argiope catenulata</vt:lpstr>
      <vt:lpstr>Tetragnatha maxillosa </vt:lpstr>
      <vt:lpstr>Slide 13</vt:lpstr>
      <vt:lpstr>Slide 14</vt:lpstr>
      <vt:lpstr>Micraspis crocea- Lady Bird Beetle </vt:lpstr>
      <vt:lpstr>M.crocea- Dark Larvae</vt:lpstr>
      <vt:lpstr>Harmonia octomacula</vt:lpstr>
      <vt:lpstr>Harmonia octomaculata larva feeding on a plant hopper nymph</vt:lpstr>
      <vt:lpstr>Menochilus sexmaculatus</vt:lpstr>
      <vt:lpstr>Slide 20</vt:lpstr>
      <vt:lpstr>Ophionea nigrofasciata</vt:lpstr>
      <vt:lpstr>Microvelia douglasi atrolineata Bergroth.Velidae </vt:lpstr>
      <vt:lpstr>Mesovelia vittigera (Horvath) Mesovelidae</vt:lpstr>
      <vt:lpstr>Water Striders   Limnogonus fossarum </vt:lpstr>
      <vt:lpstr>Cyrtorhinus lividipennis Reuter Miridae               </vt:lpstr>
      <vt:lpstr>Polytoxus fuscovittatus(Stal) Reduviidae</vt:lpstr>
      <vt:lpstr>Agriocnemes pygmoea</vt:lpstr>
      <vt:lpstr>A.Femina femina</vt:lpstr>
      <vt:lpstr>Crickets- Metioche vittaticollis</vt:lpstr>
      <vt:lpstr>Predator Grass Hopper Conocephalus longipennis </vt:lpstr>
      <vt:lpstr>Predator — earwig Euborellia stali</vt:lpstr>
      <vt:lpstr>Green Lace Wing  Chrysoperla sp</vt:lpstr>
      <vt:lpstr>Egg parasite of Stem Borer</vt:lpstr>
      <vt:lpstr>Trichogramma chilonis</vt:lpstr>
      <vt:lpstr>Egg card</vt:lpstr>
      <vt:lpstr>Slide 36</vt:lpstr>
      <vt:lpstr>Tetrastichus schoenobii Eulophidae</vt:lpstr>
      <vt:lpstr>Slide 38</vt:lpstr>
      <vt:lpstr>Telenomus rowani(Gahan) Scelionidae </vt:lpstr>
      <vt:lpstr>Gontocerus spp.Mymaridae</vt:lpstr>
      <vt:lpstr>Anagrus optabilis(Perekins) Mymaridae</vt:lpstr>
      <vt:lpstr> Barely visible to the naked eye. Parasite larva develop inside host larva even after host larva hatch.  The wasp egg divide many times and hundreds of wasp pupae can be seen through skin of LR larva.</vt:lpstr>
      <vt:lpstr>Amauromorpha accepta Ichneumonidae. Specialises in yellow and white stem borers.Single egg is laid in larval host.Emerges from dead host and pupates in larval tunnel.</vt:lpstr>
      <vt:lpstr>Itoplectis narangae</vt:lpstr>
      <vt:lpstr>Trichomma cnaphalocrosis Ichneumonidae</vt:lpstr>
      <vt:lpstr>charops brachypterum</vt:lpstr>
      <vt:lpstr>Slide 47</vt:lpstr>
      <vt:lpstr>Larval parasitiodes in Paddy          Charops Brachypterum </vt:lpstr>
      <vt:lpstr>Xanthopimpla flavolineata</vt:lpstr>
      <vt:lpstr>Stenobracon nicevillei(Bingham) Braconidae</vt:lpstr>
      <vt:lpstr>Temelucha philippinensis  Hymenoptera: lchneumonidae</vt:lpstr>
      <vt:lpstr>Cardiochiles philippinensis Braconidae. </vt:lpstr>
      <vt:lpstr>Macrocentrus philippinensis Braconidae</vt:lpstr>
      <vt:lpstr>Cotesia angustibasis.Braconidae</vt:lpstr>
      <vt:lpstr>Parasitoids identified during surveillance in paddy</vt:lpstr>
      <vt:lpstr>Slide 56</vt:lpstr>
      <vt:lpstr>C.Angustibasis specialises as larval parasite of LF .</vt:lpstr>
      <vt:lpstr>Opius sp. Braconidae.</vt:lpstr>
      <vt:lpstr>Goniozus nr. Triangulifer Keiffer. Bethylidae </vt:lpstr>
      <vt:lpstr>Elasmus sp. Elasmidae.</vt:lpstr>
      <vt:lpstr>Haplogonatopus apicalis.Pseudogonatopus nudus.</vt:lpstr>
      <vt:lpstr>Pseudogonatopus flavifemur. Dryinidae.</vt:lpstr>
      <vt:lpstr>Brachymeria sp</vt:lpstr>
      <vt:lpstr>Argyrophylax nigrotibialis  Tachinidae</vt:lpstr>
      <vt:lpstr>Pipunculus/Tornosveriella sp</vt:lpstr>
      <vt:lpstr>Metarhizium.Moniliales:Moniliaceae</vt:lpstr>
      <vt:lpstr>M.anisopliae</vt:lpstr>
      <vt:lpstr>M.flavoviridae</vt:lpstr>
      <vt:lpstr>Beauveria bassiana.Moniliales:Moniliaceae</vt:lpstr>
      <vt:lpstr>B.bassiana</vt:lpstr>
      <vt:lpstr>Hirsutella citriformis.Moniliales:Stilbaceae</vt:lpstr>
      <vt:lpstr>Slide 72</vt:lpstr>
      <vt:lpstr>Nomuraea  releyi.Moniliaceae</vt:lpstr>
      <vt:lpstr>Nuclear polyhedrosis viruses.Baculovirus:Baculoviridae</vt:lpstr>
      <vt:lpstr>Granulosus virus.Baculovirus:Baculoviridae</vt:lpstr>
      <vt:lpstr>PESTS IN PADDY FIELDS </vt:lpstr>
      <vt:lpstr>Slide 77</vt:lpstr>
      <vt:lpstr>Slide 78</vt:lpstr>
      <vt:lpstr>Slide 79</vt:lpstr>
      <vt:lpstr>DEAD HEART DUE TO STEMBORER</vt:lpstr>
      <vt:lpstr>Stem Borer attack in paddy</vt:lpstr>
      <vt:lpstr>Slide 82</vt:lpstr>
      <vt:lpstr>Slide 83</vt:lpstr>
      <vt:lpstr>LEAF ROLLER ATTACK IN PADDY</vt:lpstr>
      <vt:lpstr>Slide 85</vt:lpstr>
      <vt:lpstr> HAIRY CATERPILLAR IN PADDY</vt:lpstr>
      <vt:lpstr>Slide 87</vt:lpstr>
      <vt:lpstr>Slide 88</vt:lpstr>
      <vt:lpstr>Slide 89</vt:lpstr>
      <vt:lpstr>Slide 90</vt:lpstr>
      <vt:lpstr>Slide 91</vt:lpstr>
      <vt:lpstr>Green leaf Hopper</vt:lpstr>
      <vt:lpstr>Slide 93</vt:lpstr>
      <vt:lpstr>Climbing Cut Worm</vt:lpstr>
      <vt:lpstr>Slide 95</vt:lpstr>
      <vt:lpstr>Black Bug</vt:lpstr>
      <vt:lpstr>Slide 97</vt:lpstr>
      <vt:lpstr>Slide 98</vt:lpstr>
      <vt:lpstr>Slide 99</vt:lpstr>
      <vt:lpstr>Slide 100</vt:lpstr>
      <vt:lpstr>Slide 101</vt:lpstr>
      <vt:lpstr>Pathogenic infections detected from the field </vt:lpstr>
      <vt:lpstr>Pathogenic infections detected from the field </vt:lpstr>
      <vt:lpstr>Pathogenic infections detected from the field – Hirsutella </vt:lpstr>
      <vt:lpstr>Slide 105</vt:lpstr>
      <vt:lpstr>Beauveria infected rice bugs </vt:lpstr>
      <vt:lpstr>PADDY ECOSYSTEM </vt:lpstr>
      <vt:lpstr>PADDY ECOSYSTEM </vt:lpstr>
      <vt:lpstr>Predator gets an opportunity to develop well in advance of normal pest population</vt:lpstr>
      <vt:lpstr>Treated with pesticides and untreated</vt:lpstr>
      <vt:lpstr>Trophic-level of energy flow</vt:lpstr>
      <vt:lpstr>Rice has three separate pathways for energy supporting natural enemies</vt:lpstr>
      <vt:lpstr>Slide 113</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COMPUTER</dc:creator>
  <cp:lastModifiedBy>Admin</cp:lastModifiedBy>
  <cp:revision>207</cp:revision>
  <dcterms:created xsi:type="dcterms:W3CDTF">2006-11-18T21:07:58Z</dcterms:created>
  <dcterms:modified xsi:type="dcterms:W3CDTF">2016-06-30T06:41:06Z</dcterms:modified>
</cp:coreProperties>
</file>